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charts/chart1.xml" ContentType="application/vnd.openxmlformats-officedocument.drawingml.chart+xml"/>
  <Override PartName="/ppt/slideMasters/slideMaster6.xml" ContentType="application/vnd.openxmlformats-officedocument.presentationml.slideMaster+xml"/>
  <Override PartName="/ppt/slides/slide6.xml" ContentType="application/vnd.openxmlformats-officedocument.presentationml.slide+xml"/>
  <Override PartName="/ppt/charts/chart2.xml" ContentType="application/vnd.openxmlformats-officedocument.drawingml.chart+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charts/chart3.xml" ContentType="application/vnd.openxmlformats-officedocument.drawingml.chart+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charts/chart4.xml" ContentType="application/vnd.openxmlformats-officedocument.drawingml.chart+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notesMasterIdLst>
    <p:notesMasterId r:id="rId17"/>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esProps" Target="presProps.xml"/><Relationship Id="rId19" Type="http://schemas.openxmlformats.org/officeDocument/2006/relationships/viewProps" Target="viewProps.xml"/><Relationship Id="rId20" Type="http://schemas.openxmlformats.org/officeDocument/2006/relationships/theme" Target="theme/theme1.xml"/><Relationship Id="rId21"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Market Size ($B)</c:v>
                </c:pt>
              </c:strCache>
            </c:strRef>
          </c:tx>
          <c:spPr>
            <a:solidFill>
              <a:srgbClr val="00E5FF"/>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dPt>
            <c:idx val="0"/>
            <c:invertIfNegative val="0"/>
            <c:bubble3D val="0"/>
            <c:spPr>
              <a:solidFill>
                <a:srgbClr val="00E5FF"/>
              </a:solidFill>
              <a:effectLst/>
            </c:spPr>
          </c:dPt>
          <c:dPt>
            <c:idx val="1"/>
            <c:invertIfNegative val="0"/>
            <c:bubble3D val="0"/>
            <c:spPr>
              <a:solidFill>
                <a:srgbClr val="FF00E5"/>
              </a:solidFill>
              <a:effectLst/>
            </c:spPr>
          </c:dPt>
          <c:dPt>
            <c:idx val="2"/>
            <c:invertIfNegative val="0"/>
            <c:bubble3D val="0"/>
            <c:spPr>
              <a:solidFill>
                <a:srgbClr val="76FF03"/>
              </a:solidFill>
              <a:effectLst/>
            </c:spPr>
          </c:dPt>
          <c:dPt>
            <c:idx val="3"/>
            <c:invertIfNegative val="0"/>
            <c:bubble3D val="0"/>
            <c:spPr>
              <a:solidFill>
                <a:srgbClr val="FFD600"/>
              </a:solidFill>
              <a:effectLst/>
            </c:spPr>
          </c:dPt>
          <c:dPt>
            <c:idx val="4"/>
            <c:invertIfNegative val="0"/>
            <c:bubble3D val="0"/>
            <c:spPr>
              <a:solidFill>
                <a:srgbClr val="FF6E40"/>
              </a:solidFill>
              <a:effectLst/>
            </c:spPr>
          </c:dPt>
          <c:dPt>
            <c:idx val="5"/>
            <c:invertIfNegative val="0"/>
            <c:bubble3D val="0"/>
            <c:spPr>
              <a:solidFill>
                <a:srgbClr val="B0B0C0"/>
              </a:solidFill>
              <a:effectLst/>
            </c:spPr>
          </c:dPt>
          <c:cat>
            <c:multiLvlStrRef>
              <c:f>Sheet1!$A$2:$A$7</c:f>
              <c:multiLvlStrCache>
                <c:ptCount val="6"/>
                <c:lvl>
                  <c:pt idx="0">
                    <c:v>Enterprise</c:v>
                  </c:pt>
                  <c:pt idx="1">
                    <c:v>Healthcare</c:v>
                  </c:pt>
                  <c:pt idx="2">
                    <c:v>Finance</c:v>
                  </c:pt>
                  <c:pt idx="3">
                    <c:v>Manufacturing</c:v>
                  </c:pt>
                  <c:pt idx="4">
                    <c:v>Retail</c:v>
                  </c:pt>
                  <c:pt idx="5">
                    <c:v>Other</c:v>
                  </c:pt>
                </c:lvl>
              </c:multiLvlStrCache>
            </c:multiLvlStrRef>
          </c:cat>
          <c:val>
            <c:numRef>
              <c:f>Sheet1!$B$2:$B$7</c:f>
              <c:numCache>
                <c:formatCode>General</c:formatCode>
                <c:ptCount val="6"/>
                <c:pt idx="0">
                  <c:v>14.2</c:v>
                </c:pt>
                <c:pt idx="1">
                  <c:v>8.7</c:v>
                </c:pt>
                <c:pt idx="2">
                  <c:v>7.3</c:v>
                </c:pt>
                <c:pt idx="3">
                  <c:v>6.1</c:v>
                </c:pt>
                <c:pt idx="4">
                  <c:v>5.4</c:v>
                </c:pt>
                <c:pt idx="5">
                  <c:v>5.4</c:v>
                </c:pt>
              </c:numCache>
            </c:numRef>
          </c:val>
        </c:ser>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B0B0C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3A3A5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B0B0C0"/>
                </a:solidFill>
                <a:latin typeface="Arial"/>
              </a:defRPr>
            </a:pPr>
            <a:endParaRPr lang="en-US"/>
          </a:p>
        </c:txPr>
        <c:crossAx val="2094734554"/>
        <c:crosses val="autoZero"/>
        <c:crossBetween val="between"/>
      </c:valAx>
      <c:spPr>
        <a:solidFill>
          <a:srgbClr val="0D0D1A"/>
        </a:solidFill>
        <a:ln>
          <a:noFill/>
        </a:ln>
        <a:effectLst/>
      </c:spPr>
    </c:plotArea>
    <c:plotVisOnly val="1"/>
    <c:dispBlanksAs val="span"/>
  </c:chart>
  <c:spPr>
    <a:no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pieChart>
        <c:varyColors val="1"/>
        <c:ser>
          <c:idx val="0"/>
          <c:order val="0"/>
          <c:tx>
            <c:strRef>
              <c:f>Sheet1!$B$1</c:f>
              <c:strCache>
                <c:ptCount val="1"/>
                <c:pt idx="0">
                  <c:v>Agent Type</c:v>
                </c:pt>
              </c:strCache>
            </c:strRef>
          </c:tx>
          <c:spPr>
            <a:solidFill>
              <a:schemeClr val="accent1"/>
            </a:solidFill>
            <a:ln w="9525" cap="flat">
              <a:solidFill>
                <a:srgbClr val="F9F9F9"/>
              </a:solidFill>
              <a:prstDash val="solid"/>
              <a:round/>
            </a:ln>
            <a:effectLst/>
          </c:spPr>
          <c:dPt>
            <c:idx val="0"/>
            <c:bubble3D val="0"/>
            <c:spPr>
              <a:solidFill>
                <a:srgbClr val="00E5FF"/>
              </a:solidFill>
              <a:effectLst/>
            </c:spPr>
          </c:dPt>
          <c:dPt>
            <c:idx val="1"/>
            <c:bubble3D val="0"/>
            <c:spPr>
              <a:solidFill>
                <a:srgbClr val="FF00E5"/>
              </a:solidFill>
              <a:effectLst/>
            </c:spPr>
          </c:dPt>
          <c:dPt>
            <c:idx val="2"/>
            <c:bubble3D val="0"/>
            <c:spPr>
              <a:solidFill>
                <a:srgbClr val="76FF03"/>
              </a:solidFill>
              <a:effectLst/>
            </c:spPr>
          </c:dPt>
          <c:dPt>
            <c:idx val="3"/>
            <c:bubble3D val="0"/>
            <c:spPr>
              <a:solidFill>
                <a:srgbClr val="FFD600"/>
              </a:solidFill>
              <a:effectLst/>
            </c:spPr>
          </c:dPt>
          <c:dPt>
            <c:idx val="4"/>
            <c:bubble3D val="0"/>
            <c:spPr>
              <a:solidFill>
                <a:srgbClr val="FF6E40"/>
              </a:solidFill>
              <a:effectLst/>
            </c:spPr>
          </c:dPt>
          <c:dLbls>
            <c:dLbl>
              <c:idx val="0"/>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1"/>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2"/>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3"/>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dLbl>
              <c:idx val="4"/>
              <c:numFmt formatCode="0%" sourceLinked="0"/>
              <c:spPr/>
              <c:txPr>
                <a:bodyPr/>
                <a:lstStyle/>
                <a:p>
                  <a:pPr>
                    <a:defRPr sz="1200" b="0" i="0" u="none" strike="noStrike">
                      <a:solidFill>
                        <a:srgbClr val="FFFFFF"/>
                      </a:solidFill>
                      <a:latin typeface="Arial"/>
                    </a:defRPr>
                  </a:pPr>
                </a:p>
              </c:txPr>
              <c:showLegendKey val="0"/>
              <c:showVal val="0"/>
              <c:showCatName val="0"/>
              <c:showSerName val="0"/>
              <c:showPercent val="1"/>
              <c:showBubbleSize val="0"/>
            </c:dLbl>
            <c:numFmt formatCode="0%" sourceLinked="0"/>
            <c:txPr>
              <a:bodyPr/>
              <a:lstStyle/>
              <a:p>
                <a:pPr>
                  <a:defRPr sz="1800" b="0" i="0" u="none" strike="noStrike">
                    <a:solidFill>
                      <a:srgbClr val="000000"/>
                    </a:solidFill>
                    <a:latin typeface="Arial"/>
                  </a:defRPr>
                </a:pPr>
              </a:p>
            </c:txPr>
            <c:dLblPos val="ctr"/>
            <c:showLegendKey val="0"/>
            <c:showVal val="0"/>
            <c:showCatName val="1"/>
            <c:showSerName val="0"/>
            <c:showPercent val="1"/>
            <c:showBubbleSize val="0"/>
            <c:showLeaderLines val="0"/>
          </c:dLbls>
          <c:cat>
            <c:strRef>
              <c:f>Sheet1!$A$2:$A$6</c:f>
              <c:strCache>
                <c:ptCount val="5"/>
                <c:pt idx="0">
                  <c:v>Task Automation</c:v>
                </c:pt>
                <c:pt idx="1">
                  <c:v>Conversational</c:v>
                </c:pt>
                <c:pt idx="2">
                  <c:v>Decision Support</c:v>
                </c:pt>
                <c:pt idx="3">
                  <c:v>Creative / Generative</c:v>
                </c:pt>
                <c:pt idx="4">
                  <c:v>Autonomous Research</c:v>
                </c:pt>
              </c:strCache>
            </c:strRef>
          </c:cat>
          <c:val>
            <c:numRef>
              <c:f>Sheet1!$B$2:$B$6</c:f>
              <c:numCache>
                <c:ptCount val="5"/>
                <c:pt idx="0">
                  <c:v>35</c:v>
                </c:pt>
                <c:pt idx="1">
                  <c:v>25</c:v>
                </c:pt>
                <c:pt idx="2">
                  <c:v>20</c:v>
                </c:pt>
                <c:pt idx="3">
                  <c:v>12</c:v>
                </c:pt>
                <c:pt idx="4">
                  <c:v>8</c:v>
                </c:pt>
              </c:numCache>
            </c:numRef>
          </c:val>
        </c:ser>
        <c:firstSliceAng val="0"/>
      </c:pieChart>
      <c:spPr>
        <a:noFill/>
        <a:ln>
          <a:noFill/>
        </a:ln>
        <a:effectLst/>
      </c:spPr>
    </c:plotArea>
    <c:legend>
      <c:legendPos val="b"/>
      <c:overlay val="0"/>
      <c:txPr>
        <a:bodyPr/>
        <a:lstStyle/>
        <a:p>
          <a:pPr>
            <a:defRPr sz="1100">
              <a:solidFill>
                <a:srgbClr val="B0B0C0"/>
              </a:solidFill>
            </a:defRPr>
          </a:pPr>
          <a:endParaRPr lang="en-US"/>
        </a:p>
      </c:txPr>
    </c:legend>
    <c:plotVisOnly val="1"/>
    <c:dispBlanksAs val="span"/>
  </c:chart>
  <c:spPr>
    <a:no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Task Completion Rate (%)</c:v>
                </c:pt>
              </c:strCache>
            </c:strRef>
          </c:tx>
          <c:spPr>
            <a:solidFill>
              <a:srgbClr val="00E5FF"/>
            </a:solidFill>
            <a:ln w="38100" cap="flat">
              <a:solidFill>
                <a:srgbClr val="00E5FF"/>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00E5FF"/>
              </a:solidFill>
              <a:ln w="9525" cap="flat">
                <a:solidFill>
                  <a:srgbClr val="00E5FF"/>
                </a:solidFill>
                <a:prstDash val="solid"/>
                <a:round/>
              </a:ln>
              <a:effectLst/>
            </c:spPr>
          </c:marker>
          <c:cat>
            <c:multiLvlStrRef>
              <c:f>Sheet1!$A$2:$A$6</c:f>
              <c:multiLvlStrCache>
                <c:ptCount val="5"/>
                <c:lvl>
                  <c:pt idx="0">
                    <c:v>2023</c:v>
                  </c:pt>
                  <c:pt idx="1">
                    <c:v>2024</c:v>
                  </c:pt>
                  <c:pt idx="2">
                    <c:v>2025</c:v>
                  </c:pt>
                  <c:pt idx="3">
                    <c:v>2026F</c:v>
                  </c:pt>
                  <c:pt idx="4">
                    <c:v>2027F</c:v>
                  </c:pt>
                </c:lvl>
              </c:multiLvlStrCache>
            </c:multiLvlStrRef>
          </c:cat>
          <c:val>
            <c:numRef>
              <c:f>Sheet1!$B$2:$B$6</c:f>
              <c:numCache>
                <c:formatCode>General</c:formatCode>
                <c:ptCount val="5"/>
                <c:pt idx="0">
                  <c:v>62</c:v>
                </c:pt>
                <c:pt idx="1">
                  <c:v>74</c:v>
                </c:pt>
                <c:pt idx="2">
                  <c:v>83</c:v>
                </c:pt>
                <c:pt idx="3">
                  <c:v>89</c:v>
                </c:pt>
                <c:pt idx="4">
                  <c:v>94</c:v>
                </c:pt>
              </c:numCache>
            </c:numRef>
          </c:val>
          <c:smooth val="1"/>
        </c:ser>
        <c:ser>
          <c:idx val="1"/>
          <c:order val="1"/>
          <c:tx>
            <c:strRef>
              <c:f>Sheet1!$C$1</c:f>
              <c:strCache>
                <c:ptCount val="1"/>
                <c:pt idx="0">
                  <c:v>Decision Accuracy (%)</c:v>
                </c:pt>
              </c:strCache>
            </c:strRef>
          </c:tx>
          <c:spPr>
            <a:solidFill>
              <a:srgbClr val="FF00E5"/>
            </a:solidFill>
            <a:ln w="38100" cap="flat">
              <a:solidFill>
                <a:srgbClr val="FF00E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FF00E5"/>
              </a:solidFill>
              <a:ln w="9525" cap="flat">
                <a:solidFill>
                  <a:srgbClr val="FF00E5"/>
                </a:solidFill>
                <a:prstDash val="solid"/>
                <a:round/>
              </a:ln>
              <a:effectLst/>
            </c:spPr>
          </c:marker>
          <c:cat>
            <c:multiLvlStrRef>
              <c:f>Sheet1!$A$2:$A$6</c:f>
              <c:multiLvlStrCache>
                <c:ptCount val="5"/>
                <c:lvl>
                  <c:pt idx="0">
                    <c:v>2023</c:v>
                  </c:pt>
                  <c:pt idx="1">
                    <c:v>2024</c:v>
                  </c:pt>
                  <c:pt idx="2">
                    <c:v>2025</c:v>
                  </c:pt>
                  <c:pt idx="3">
                    <c:v>2026F</c:v>
                  </c:pt>
                  <c:pt idx="4">
                    <c:v>2027F</c:v>
                  </c:pt>
                </c:lvl>
              </c:multiLvlStrCache>
            </c:multiLvlStrRef>
          </c:cat>
          <c:val>
            <c:numRef>
              <c:f>Sheet1!$C$2:$C$6</c:f>
              <c:numCache>
                <c:formatCode>General</c:formatCode>
                <c:ptCount val="5"/>
                <c:pt idx="0">
                  <c:v>48</c:v>
                </c:pt>
                <c:pt idx="1">
                  <c:v>61</c:v>
                </c:pt>
                <c:pt idx="2">
                  <c:v>72</c:v>
                </c:pt>
                <c:pt idx="3">
                  <c:v>81</c:v>
                </c:pt>
                <c:pt idx="4">
                  <c:v>88</c:v>
                </c:pt>
              </c:numCache>
            </c:numRef>
          </c:val>
          <c:smooth val="1"/>
        </c:ser>
        <c:ser>
          <c:idx val="2"/>
          <c:order val="2"/>
          <c:tx>
            <c:strRef>
              <c:f>Sheet1!$D$1</c:f>
              <c:strCache>
                <c:ptCount val="1"/>
                <c:pt idx="0">
                  <c:v>Multi-Step Reasoning (%)</c:v>
                </c:pt>
              </c:strCache>
            </c:strRef>
          </c:tx>
          <c:spPr>
            <a:solidFill>
              <a:srgbClr val="76FF03"/>
            </a:solidFill>
            <a:ln w="38100" cap="flat">
              <a:solidFill>
                <a:srgbClr val="76FF03"/>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6"/>
            <c:spPr>
              <a:solidFill>
                <a:srgbClr val="76FF03"/>
              </a:solidFill>
              <a:ln w="9525" cap="flat">
                <a:solidFill>
                  <a:srgbClr val="76FF03"/>
                </a:solidFill>
                <a:prstDash val="solid"/>
                <a:round/>
              </a:ln>
              <a:effectLst/>
            </c:spPr>
          </c:marker>
          <c:cat>
            <c:multiLvlStrRef>
              <c:f>Sheet1!$A$2:$A$6</c:f>
              <c:multiLvlStrCache>
                <c:ptCount val="5"/>
                <c:lvl>
                  <c:pt idx="0">
                    <c:v>2023</c:v>
                  </c:pt>
                  <c:pt idx="1">
                    <c:v>2024</c:v>
                  </c:pt>
                  <c:pt idx="2">
                    <c:v>2025</c:v>
                  </c:pt>
                  <c:pt idx="3">
                    <c:v>2026F</c:v>
                  </c:pt>
                  <c:pt idx="4">
                    <c:v>2027F</c:v>
                  </c:pt>
                </c:lvl>
              </c:multiLvlStrCache>
            </c:multiLvlStrRef>
          </c:cat>
          <c:val>
            <c:numRef>
              <c:f>Sheet1!$D$2:$D$6</c:f>
              <c:numCache>
                <c:formatCode>General</c:formatCode>
                <c:ptCount val="5"/>
                <c:pt idx="0">
                  <c:v>31</c:v>
                </c:pt>
                <c:pt idx="1">
                  <c:v>49</c:v>
                </c:pt>
                <c:pt idx="2">
                  <c:v>64</c:v>
                </c:pt>
                <c:pt idx="3">
                  <c:v>76</c:v>
                </c:pt>
                <c:pt idx="4">
                  <c:v>85</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B0B0C0"/>
                </a:solidFill>
                <a:latin typeface="Arial"/>
              </a:defRPr>
            </a:pPr>
            <a:endParaRPr lang="en-US"/>
          </a:p>
        </c:txPr>
        <c:crossAx val="2094734552"/>
        <c:crosses val="autoZero"/>
        <c:auto val="1"/>
        <c:lblAlgn val="ctr"/>
        <c:noMultiLvlLbl val="1"/>
      </c:catAx>
      <c:valAx>
        <c:axId val="2094734552"/>
        <c:scaling>
          <c:orientation val="minMax"/>
          <c:max val="100"/>
          <c:min val="20"/>
        </c:scaling>
        <c:delete val="0"/>
        <c:axPos val="l"/>
        <c:majorGridlines>
          <c:spPr>
            <a:ln w="6350" cap="flat">
              <a:solidFill>
                <a:srgbClr val="3A3A5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B0B0C0"/>
                </a:solidFill>
                <a:latin typeface="Arial"/>
              </a:defRPr>
            </a:pPr>
            <a:endParaRPr lang="en-US"/>
          </a:p>
        </c:txPr>
        <c:crossAx val="2094734554"/>
        <c:crosses val="autoZero"/>
        <c:crossBetween val="between"/>
      </c:valAx>
      <c:spPr>
        <a:solidFill>
          <a:srgbClr val="0D0D1A"/>
        </a:solidFill>
        <a:ln>
          <a:noFill/>
        </a:ln>
        <a:effectLst/>
      </c:spPr>
    </c:plotArea>
    <c:legend>
      <c:legendPos val="b"/>
      <c:overlay val="0"/>
      <c:txPr>
        <a:bodyPr/>
        <a:lstStyle/>
        <a:p>
          <a:pPr>
            <a:defRPr sz="1000">
              <a:solidFill>
                <a:srgbClr val="B0B0C0"/>
              </a:solidFill>
            </a:defRPr>
          </a:pPr>
          <a:endParaRPr lang="en-US"/>
        </a:p>
      </c:txPr>
    </c:legend>
    <c:plotVisOnly val="1"/>
    <c:dispBlanksAs val="span"/>
  </c:chart>
  <c:spPr>
    <a:no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lineChart>
        <c:varyColors val="0"/>
        <c:ser>
          <c:idx val="0"/>
          <c:order val="0"/>
          <c:tx>
            <c:strRef>
              <c:f>Sheet1!$B$1</c:f>
              <c:strCache>
                <c:ptCount val="1"/>
                <c:pt idx="0">
                  <c:v>Conservative ($B)</c:v>
                </c:pt>
              </c:strCache>
            </c:strRef>
          </c:tx>
          <c:spPr>
            <a:solidFill>
              <a:srgbClr val="B0B0C0"/>
            </a:solidFill>
            <a:ln w="38100" cap="flat">
              <a:solidFill>
                <a:srgbClr val="B0B0C0"/>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c:symbol val="circle"/>
            <c:size val="6"/>
            <c:spPr>
              <a:solidFill>
                <a:srgbClr val="B0B0C0"/>
              </a:solidFill>
              <a:ln w="9525" cap="flat">
                <a:solidFill>
                  <a:srgbClr val="B0B0C0"/>
                </a:solidFill>
                <a:prstDash val="solid"/>
                <a:round/>
              </a:ln>
              <a:effectLst/>
            </c:spPr>
          </c:marker>
          <c:cat>
            <c:multiLvlStrRef>
              <c:f>Sheet1!$A$2:$A$5</c:f>
              <c:multiLvlStrCache>
                <c:ptCount val="4"/>
                <c:lvl>
                  <c:pt idx="0">
                    <c:v>2027</c:v>
                  </c:pt>
                  <c:pt idx="1">
                    <c:v>2028</c:v>
                  </c:pt>
                  <c:pt idx="2">
                    <c:v>2029</c:v>
                  </c:pt>
                  <c:pt idx="3">
                    <c:v>2030</c:v>
                  </c:pt>
                </c:lvl>
              </c:multiLvlStrCache>
            </c:multiLvlStrRef>
          </c:cat>
          <c:val>
            <c:numRef>
              <c:f>Sheet1!$B$2:$B$5</c:f>
              <c:numCache>
                <c:formatCode>General</c:formatCode>
                <c:ptCount val="4"/>
                <c:pt idx="0">
                  <c:v>28</c:v>
                </c:pt>
                <c:pt idx="1">
                  <c:v>36</c:v>
                </c:pt>
                <c:pt idx="2">
                  <c:v>44</c:v>
                </c:pt>
                <c:pt idx="3">
                  <c:v>52</c:v>
                </c:pt>
              </c:numCache>
            </c:numRef>
          </c:val>
          <c:smooth val="1"/>
        </c:ser>
        <c:ser>
          <c:idx val="1"/>
          <c:order val="1"/>
          <c:tx>
            <c:strRef>
              <c:f>Sheet1!$C$1</c:f>
              <c:strCache>
                <c:ptCount val="1"/>
                <c:pt idx="0">
                  <c:v>Base Case ($B)</c:v>
                </c:pt>
              </c:strCache>
            </c:strRef>
          </c:tx>
          <c:spPr>
            <a:solidFill>
              <a:srgbClr val="00E5FF"/>
            </a:solidFill>
            <a:ln w="38100" cap="flat">
              <a:solidFill>
                <a:srgbClr val="00E5FF"/>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c:symbol val="circle"/>
            <c:size val="6"/>
            <c:spPr>
              <a:solidFill>
                <a:srgbClr val="00E5FF"/>
              </a:solidFill>
              <a:ln w="9525" cap="flat">
                <a:solidFill>
                  <a:srgbClr val="00E5FF"/>
                </a:solidFill>
                <a:prstDash val="solid"/>
                <a:round/>
              </a:ln>
              <a:effectLst/>
            </c:spPr>
          </c:marker>
          <c:cat>
            <c:multiLvlStrRef>
              <c:f>Sheet1!$A$2:$A$5</c:f>
              <c:multiLvlStrCache>
                <c:ptCount val="4"/>
                <c:lvl>
                  <c:pt idx="0">
                    <c:v>2027</c:v>
                  </c:pt>
                  <c:pt idx="1">
                    <c:v>2028</c:v>
                  </c:pt>
                  <c:pt idx="2">
                    <c:v>2029</c:v>
                  </c:pt>
                  <c:pt idx="3">
                    <c:v>2030</c:v>
                  </c:pt>
                </c:lvl>
              </c:multiLvlStrCache>
            </c:multiLvlStrRef>
          </c:cat>
          <c:val>
            <c:numRef>
              <c:f>Sheet1!$C$2:$C$5</c:f>
              <c:numCache>
                <c:formatCode>General</c:formatCode>
                <c:ptCount val="4"/>
                <c:pt idx="0">
                  <c:v>34</c:v>
                </c:pt>
                <c:pt idx="1">
                  <c:v>48</c:v>
                </c:pt>
                <c:pt idx="2">
                  <c:v>62</c:v>
                </c:pt>
                <c:pt idx="3">
                  <c:v>78</c:v>
                </c:pt>
              </c:numCache>
            </c:numRef>
          </c:val>
          <c:smooth val="1"/>
        </c:ser>
        <c:ser>
          <c:idx val="2"/>
          <c:order val="2"/>
          <c:tx>
            <c:strRef>
              <c:f>Sheet1!$D$1</c:f>
              <c:strCache>
                <c:ptCount val="1"/>
                <c:pt idx="0">
                  <c:v>Aggressive ($B)</c:v>
                </c:pt>
              </c:strCache>
            </c:strRef>
          </c:tx>
          <c:spPr>
            <a:solidFill>
              <a:srgbClr val="FF00E5"/>
            </a:solidFill>
            <a:ln w="38100" cap="flat">
              <a:solidFill>
                <a:srgbClr val="FF00E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c:symbol val="circle"/>
            <c:size val="6"/>
            <c:spPr>
              <a:solidFill>
                <a:srgbClr val="FF00E5"/>
              </a:solidFill>
              <a:ln w="9525" cap="flat">
                <a:solidFill>
                  <a:srgbClr val="FF00E5"/>
                </a:solidFill>
                <a:prstDash val="solid"/>
                <a:round/>
              </a:ln>
              <a:effectLst/>
            </c:spPr>
          </c:marker>
          <c:cat>
            <c:multiLvlStrRef>
              <c:f>Sheet1!$A$2:$A$5</c:f>
              <c:multiLvlStrCache>
                <c:ptCount val="4"/>
                <c:lvl>
                  <c:pt idx="0">
                    <c:v>2027</c:v>
                  </c:pt>
                  <c:pt idx="1">
                    <c:v>2028</c:v>
                  </c:pt>
                  <c:pt idx="2">
                    <c:v>2029</c:v>
                  </c:pt>
                  <c:pt idx="3">
                    <c:v>2030</c:v>
                  </c:pt>
                </c:lvl>
              </c:multiLvlStrCache>
            </c:multiLvlStrRef>
          </c:cat>
          <c:val>
            <c:numRef>
              <c:f>Sheet1!$D$2:$D$5</c:f>
              <c:numCache>
                <c:formatCode>General</c:formatCode>
                <c:ptCount val="4"/>
                <c:pt idx="0">
                  <c:v>42</c:v>
                </c:pt>
                <c:pt idx="1">
                  <c:v>64</c:v>
                </c:pt>
                <c:pt idx="2">
                  <c:v>88</c:v>
                </c:pt>
                <c:pt idx="3">
                  <c:v>112</c:v>
                </c:pt>
              </c:numCache>
            </c:numRef>
          </c:val>
          <c:smooth val="1"/>
        </c:ser>
        <c:dLbls>
          <c:numFmt formatCode="#,##0" sourceLinked="0"/>
          <c:txPr>
            <a:bodyPr/>
            <a:lstStyle/>
            <a:p>
              <a:pPr>
                <a:defRPr b="0" i="0" strike="noStrike" sz="1200" u="none">
                  <a:solidFill>
                    <a:srgbClr val="000000"/>
                  </a:solidFill>
                  <a:latin typeface="Arial"/>
                </a:defRPr>
              </a:pPr>
            </a:p>
          </c:txPr>
          <c:showLegendKey val="0"/>
          <c:showVal val="1"/>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100" b="0" i="0" u="none" strike="noStrike">
                <a:solidFill>
                  <a:srgbClr val="B0B0C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3A3A5C"/>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000" b="0" i="0" u="none" strike="noStrike">
                <a:solidFill>
                  <a:srgbClr val="B0B0C0"/>
                </a:solidFill>
                <a:latin typeface="Arial"/>
              </a:defRPr>
            </a:pPr>
            <a:endParaRPr lang="en-US"/>
          </a:p>
        </c:txPr>
        <c:crossAx val="2094734554"/>
        <c:crosses val="autoZero"/>
        <c:crossBetween val="between"/>
      </c:valAx>
      <c:spPr>
        <a:solidFill>
          <a:srgbClr val="0D0D1A"/>
        </a:solidFill>
        <a:ln>
          <a:noFill/>
        </a:ln>
        <a:effectLst/>
      </c:spPr>
    </c:plotArea>
    <c:legend>
      <c:legendPos val="b"/>
      <c:overlay val="0"/>
      <c:txPr>
        <a:bodyPr/>
        <a:lstStyle/>
        <a:p>
          <a:pPr>
            <a:defRPr sz="1000">
              <a:solidFill>
                <a:srgbClr val="B0B0C0"/>
              </a:solidFill>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everyone to this presentation on the future of AI agents. We're witnessing a fundamental shift from simple chatbots to autonomous, multi-step reasoning systems. Over the next 15 slides, we'll explore the market, the technology, and what this means for organisations. Transition: Let's start with an overview of what we'll cover today.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case study illustrates the kind of ROI early adopters are seeing. 340% return in 9 months is eye-catching, but the 68% speed improvement is what drives customer satisfaction. Notice these aren't general-purpose agents — each of the 12 handles a specific domain task. The orchestration layer coordinates handoffs between them. Transition: Of course, deployments like this don't come without risks. Let's look at the challenges.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Hallucination and security are rated HIGH because mitigation tools are still immature relative to the stakes. Prompt injection remains a serious attack vector — agents with tool access can cause real damage if compromised. Regulatory compliance is MEDIUM because frameworks are emerging (EU AI Act, NIST) but enforcement is inconsistent. Transition: Despite these risks, the opportunity set is enormous. Let's look at what's opening up.</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Four major opportunity areas are emerging. Agent marketplaces are the platform play — think 'app store for agents.' Vertical specialists carry the deepest defensibility because domain expertise is hard to replicate. Observability is the picks-and-shovels bet — everyone running agents needs monitoring. Human-agent collaboration tools define the UX layer — the interface between people and their agent teams. Transition: Let's project forward — what does the market look like through 2030?</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Three scenarios bracket the range of outcomes. Even the conservative case projects $52 billion — suggesting the floor is already high. The aggressive scenario assumes agent-native companies disrupt traditional SaaS, which would unlock much faster growth. The base case at $78 billion is the most likely trajectory given current adoption curves. Transition: Let's distil everything into the key takeaways.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takeaways to anchor the conversation. The market is real and large. Multi-agent is the architectural direction. Reliability and security are the barriers. Observability tooling is the near-term opportunity. And the urgency is real — two years of compounding advantage is hard to recover. Transition: Let's open it up for questions.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Thank the audience and open the floor. Be prepared to dive deeper into any section — architecture tradeoffs, risk mitigation, or the GlobalBank case study. If no questions, close with: 'The organisations that move first on agent strategy will define the next era of enterprise software.'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Here's what we'll cover: starting with the current landscape and market data, then moving into how agents are categorised and the architectural patterns emerging. We'll look at trends, risks, and close with opportunities and the outlook through 2030. Transition: First, let's set the stage — why should you care about AI agents right now?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key insight here is the shift from conversational AI to agentic AI. Chatbots were reactive — you asked, they answered. Agents are proactive — you delegate, they deliver. 87% of Fortune 500s planning agent deployments signals this isn't experimental anymore. Transition: Let's quantify this — how big is the market actually going to be?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single number — $47.1 billion — tells the story. We're looking at a near-tenfold increase from 2024's $5.2 billion market. A 43.8% CAGR puts this among the fastest-growing segments in enterprise tech. Transition: Where is that $47 billion going? Let's break it down by sector.</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Enterprise leads the pack at $14.2 billion — think workflow automation, internal knowledge agents, and DevOps copilots. Healthcare and finance are close behind, driven by regulatory documentation and compliance automation. Manufacturing and retail round out the top sectors. Transition: Within these sectors, what types of agents are people actually building?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Task automation dominates — this is where ROI is clearest and risk is lowest. Conversational agents are the most visible to end users but only a quarter of deployments. The autonomous research category, at 8%, is the fastest growing segment year-over-year. Transition: How did we get here? Let's trace the timeline.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Five years of explosive progress. ChatGPT showed us conversational AI was viable. GPT-4 with plugins introduced tool use. Multi-agent frameworks in 2024 let developers orchestrate teams of agents. We're now in the 'enterprise platforms' era, heading toward autonomous agent networks. Transition: With these different eras come different architectures. Let's compare them.</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comparison highlights a key architectural decision every team faces. Single agents are simpler and cheaper but hit a ceiling on complex tasks. Multi-agent systems add coordination overhead but can handle enterprise-grade pipelines. Swarms are still experimental but show promise for research and creative applications. Transition: Regardless of architecture, agent capabilities are improving fast. Let's look at the trends.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three capability metrics are climbing steeply. Task completion rates are approaching 94% for well-defined workflows — nearly production-reliable. Multi-step reasoning has seen the biggest jump, from 31% in 2023 to a projected 85% in 2027. Decision accuracy is catching up, making autonomous decision-making viable for more domains. Transition: Let's see what this looks like in practice with a real deployment case study.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chart" Target="/ppt/charts/chart4.xml"/><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chart" Target="/ppt/charts/chart1.xm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chart" Target="/ppt/charts/chart2.xml"/><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chart" Target="/ppt/charts/chart3.xml"/><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D0D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Shape 1"/>
          <p:cNvSpPr/>
          <p:nvPr/>
        </p:nvSpPr>
        <p:spPr>
          <a:xfrm>
            <a:off x="0" y="5093208"/>
            <a:ext cx="9144000" cy="54864"/>
          </a:xfrm>
          <a:prstGeom prst="rect">
            <a:avLst/>
          </a:prstGeom>
          <a:solidFill>
            <a:srgbClr val="FF00E5"/>
          </a:solidFill>
          <a:ln/>
        </p:spPr>
      </p:sp>
      <p:sp>
        <p:nvSpPr>
          <p:cNvPr id="4" name="Shape 2"/>
          <p:cNvSpPr/>
          <p:nvPr/>
        </p:nvSpPr>
        <p:spPr>
          <a:xfrm>
            <a:off x="457200" y="1280160"/>
            <a:ext cx="73152" cy="1828800"/>
          </a:xfrm>
          <a:prstGeom prst="rect">
            <a:avLst/>
          </a:prstGeom>
          <a:solidFill>
            <a:srgbClr val="00E5FF"/>
          </a:solidFill>
          <a:ln/>
        </p:spPr>
      </p:sp>
      <p:sp>
        <p:nvSpPr>
          <p:cNvPr id="5" name="Text 3"/>
          <p:cNvSpPr/>
          <p:nvPr/>
        </p:nvSpPr>
        <p:spPr>
          <a:xfrm>
            <a:off x="822960" y="1280160"/>
            <a:ext cx="7772400" cy="914400"/>
          </a:xfrm>
          <a:prstGeom prst="rect">
            <a:avLst/>
          </a:prstGeom>
          <a:noFill/>
          <a:ln/>
        </p:spPr>
        <p:txBody>
          <a:bodyPr wrap="square" rtlCol="0" anchor="ctr"/>
          <a:lstStyle/>
          <a:p>
            <a:pPr indent="0" marL="0">
              <a:buNone/>
            </a:pPr>
            <a:r>
              <a:rPr lang="en-US" sz="3600" b="1" dirty="0">
                <a:solidFill>
                  <a:srgbClr val="FFFFFF"/>
                </a:solidFill>
                <a:latin typeface="Arial" pitchFamily="34" charset="0"/>
                <a:ea typeface="Arial" pitchFamily="34" charset="-122"/>
                <a:cs typeface="Arial" pitchFamily="34" charset="-120"/>
              </a:rPr>
              <a:t>The Future of AI Agents</a:t>
            </a:r>
            <a:endParaRPr lang="en-US" sz="3600" dirty="0"/>
          </a:p>
        </p:txBody>
      </p:sp>
      <p:sp>
        <p:nvSpPr>
          <p:cNvPr id="6" name="Text 4"/>
          <p:cNvSpPr/>
          <p:nvPr/>
        </p:nvSpPr>
        <p:spPr>
          <a:xfrm>
            <a:off x="822960" y="2194560"/>
            <a:ext cx="7772400" cy="548640"/>
          </a:xfrm>
          <a:prstGeom prst="rect">
            <a:avLst/>
          </a:prstGeom>
          <a:noFill/>
          <a:ln/>
        </p:spPr>
        <p:txBody>
          <a:bodyPr wrap="square" rtlCol="0" anchor="ctr"/>
          <a:lstStyle/>
          <a:p>
            <a:pPr indent="0" marL="0">
              <a:buNone/>
            </a:pPr>
            <a:r>
              <a:rPr lang="en-US" sz="2000" dirty="0">
                <a:solidFill>
                  <a:srgbClr val="00E5FF"/>
                </a:solidFill>
                <a:latin typeface="Arial" pitchFamily="34" charset="0"/>
                <a:ea typeface="Arial" pitchFamily="34" charset="-122"/>
                <a:cs typeface="Arial" pitchFamily="34" charset="-120"/>
              </a:rPr>
              <a:t>From Automation to Autonomous Intelligence</a:t>
            </a:r>
            <a:endParaRPr lang="en-US" sz="2000" dirty="0"/>
          </a:p>
        </p:txBody>
      </p:sp>
      <p:sp>
        <p:nvSpPr>
          <p:cNvPr id="7" name="Text 5"/>
          <p:cNvSpPr/>
          <p:nvPr/>
        </p:nvSpPr>
        <p:spPr>
          <a:xfrm>
            <a:off x="822960" y="3108960"/>
            <a:ext cx="3657600" cy="365760"/>
          </a:xfrm>
          <a:prstGeom prst="rect">
            <a:avLst/>
          </a:prstGeom>
          <a:noFill/>
          <a:ln/>
        </p:spPr>
        <p:txBody>
          <a:bodyPr wrap="square" rtlCol="0" anchor="ctr"/>
          <a:lstStyle/>
          <a:p>
            <a:pPr indent="0" marL="0">
              <a:buNone/>
            </a:pPr>
            <a:r>
              <a:rPr lang="en-US" sz="1400" dirty="0">
                <a:solidFill>
                  <a:srgbClr val="B0B0C0"/>
                </a:solidFill>
                <a:latin typeface="Arial" pitchFamily="34" charset="0"/>
                <a:ea typeface="Arial" pitchFamily="34" charset="-122"/>
                <a:cs typeface="Arial" pitchFamily="34" charset="-120"/>
              </a:rPr>
              <a:t>April 2026</a:t>
            </a:r>
            <a:endParaRPr lang="en-US" sz="1400" dirty="0"/>
          </a:p>
        </p:txBody>
      </p:sp>
      <p:sp>
        <p:nvSpPr>
          <p:cNvPr id="8" name="Text 6"/>
          <p:cNvSpPr/>
          <p:nvPr/>
        </p:nvSpPr>
        <p:spPr>
          <a:xfrm>
            <a:off x="822960" y="3474720"/>
            <a:ext cx="3657600" cy="365760"/>
          </a:xfrm>
          <a:prstGeom prst="rect">
            <a:avLst/>
          </a:prstGeom>
          <a:noFill/>
          <a:ln/>
        </p:spPr>
        <p:txBody>
          <a:bodyPr wrap="square" rtlCol="0" anchor="ctr"/>
          <a:lstStyle/>
          <a:p>
            <a:pPr indent="0" marL="0">
              <a:buNone/>
            </a:pPr>
            <a:r>
              <a:rPr lang="en-US" sz="1400" dirty="0">
                <a:solidFill>
                  <a:srgbClr val="B0B0C0"/>
                </a:solidFill>
                <a:latin typeface="Arial" pitchFamily="34" charset="0"/>
                <a:ea typeface="Arial" pitchFamily="34" charset="-122"/>
                <a:cs typeface="Arial" pitchFamily="34" charset="-120"/>
              </a:rPr>
              <a:t>Prepared by Claude</a:t>
            </a:r>
            <a:endParaRPr lang="en-US" sz="1400" dirty="0"/>
          </a:p>
        </p:txBody>
      </p:sp>
      <p:sp>
        <p:nvSpPr>
          <p:cNvPr id="9" name="Shape 7"/>
          <p:cNvSpPr/>
          <p:nvPr/>
        </p:nvSpPr>
        <p:spPr>
          <a:xfrm>
            <a:off x="7315200" y="3108960"/>
            <a:ext cx="1097280" cy="1097280"/>
          </a:xfrm>
          <a:prstGeom prst="ellipse">
            <a:avLst/>
          </a:prstGeom>
          <a:solidFill>
            <a:srgbClr val="1A1A2E"/>
          </a:solidFill>
          <a:ln w="25400">
            <a:solidFill>
              <a:srgbClr val="00E5FF"/>
            </a:solidFill>
            <a:prstDash val="solid"/>
          </a:ln>
        </p:spPr>
      </p:sp>
      <p:sp>
        <p:nvSpPr>
          <p:cNvPr id="10" name="Text 8"/>
          <p:cNvSpPr/>
          <p:nvPr/>
        </p:nvSpPr>
        <p:spPr>
          <a:xfrm>
            <a:off x="7315200" y="3337560"/>
            <a:ext cx="1097280" cy="640080"/>
          </a:xfrm>
          <a:prstGeom prst="rect">
            <a:avLst/>
          </a:prstGeom>
          <a:noFill/>
          <a:ln/>
        </p:spPr>
        <p:txBody>
          <a:bodyPr wrap="square" rtlCol="0" anchor="ctr"/>
          <a:lstStyle/>
          <a:p>
            <a:pPr algn="ctr" indent="0" marL="0">
              <a:buNone/>
            </a:pPr>
            <a:r>
              <a:rPr lang="en-US" sz="2800" b="1" dirty="0">
                <a:solidFill>
                  <a:srgbClr val="00E5FF"/>
                </a:solidFill>
                <a:latin typeface="Arial" pitchFamily="34" charset="0"/>
                <a:ea typeface="Arial" pitchFamily="34" charset="-122"/>
                <a:cs typeface="Arial" pitchFamily="34" charset="-120"/>
              </a:rPr>
              <a:t>AI</a:t>
            </a:r>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Case Study: GlobalBank's Agent-First Strategy</a:t>
            </a:r>
            <a:endParaRPr lang="en-US" sz="2800" dirty="0"/>
          </a:p>
        </p:txBody>
      </p:sp>
      <p:sp>
        <p:nvSpPr>
          <p:cNvPr id="3" name="Shape 1"/>
          <p:cNvSpPr/>
          <p:nvPr/>
        </p:nvSpPr>
        <p:spPr>
          <a:xfrm>
            <a:off x="548640" y="868680"/>
            <a:ext cx="4572000" cy="36576"/>
          </a:xfrm>
          <a:prstGeom prst="rect">
            <a:avLst/>
          </a:prstGeom>
          <a:solidFill>
            <a:srgbClr val="FF00E5"/>
          </a:solidFill>
          <a:ln/>
        </p:spPr>
      </p:sp>
      <p:sp>
        <p:nvSpPr>
          <p:cNvPr id="4" name="Shape 2"/>
          <p:cNvSpPr/>
          <p:nvPr/>
        </p:nvSpPr>
        <p:spPr>
          <a:xfrm>
            <a:off x="548640" y="1188720"/>
            <a:ext cx="8229600" cy="1097280"/>
          </a:xfrm>
          <a:prstGeom prst="roundRect">
            <a:avLst>
              <a:gd name="adj" fmla="val 10000"/>
            </a:avLst>
          </a:prstGeom>
          <a:solidFill>
            <a:srgbClr val="252540"/>
          </a:solidFill>
          <a:ln w="12700">
            <a:solidFill>
              <a:srgbClr val="FF00E5"/>
            </a:solidFill>
            <a:prstDash val="solid"/>
          </a:ln>
        </p:spPr>
      </p:sp>
      <p:sp>
        <p:nvSpPr>
          <p:cNvPr id="5" name="Text 3"/>
          <p:cNvSpPr/>
          <p:nvPr/>
        </p:nvSpPr>
        <p:spPr>
          <a:xfrm>
            <a:off x="731520" y="1280160"/>
            <a:ext cx="7863840" cy="914400"/>
          </a:xfrm>
          <a:prstGeom prst="rect">
            <a:avLst/>
          </a:prstGeom>
          <a:noFill/>
          <a:ln/>
        </p:spPr>
        <p:txBody>
          <a:bodyPr wrap="square" rtlCol="0" anchor="ctr"/>
          <a:lstStyle/>
          <a:p>
            <a:pPr indent="0" marL="0">
              <a:lnSpc>
                <a:spcPct val="140000"/>
              </a:lnSpc>
              <a:buNone/>
            </a:pPr>
            <a:r>
              <a:rPr lang="en-US" sz="1400" dirty="0">
                <a:solidFill>
                  <a:srgbClr val="FFFFFF"/>
                </a:solidFill>
                <a:latin typeface="Arial" pitchFamily="34" charset="0"/>
                <a:ea typeface="Arial" pitchFamily="34" charset="-122"/>
                <a:cs typeface="Arial" pitchFamily="34" charset="-120"/>
              </a:rPr>
              <a:t>GlobalBank deployed 12 specialised AI agents across their loan origination pipeline in Q3 2025, replacing a manual process that previously required 47 human touchpoints.</a:t>
            </a:r>
            <a:endParaRPr lang="en-US" sz="1400" dirty="0"/>
          </a:p>
        </p:txBody>
      </p:sp>
      <p:sp>
        <p:nvSpPr>
          <p:cNvPr id="6" name="Shape 4"/>
          <p:cNvSpPr/>
          <p:nvPr/>
        </p:nvSpPr>
        <p:spPr>
          <a:xfrm>
            <a:off x="548640" y="2560320"/>
            <a:ext cx="1828800" cy="1188720"/>
          </a:xfrm>
          <a:prstGeom prst="roundRect">
            <a:avLst>
              <a:gd name="adj" fmla="val 7692"/>
            </a:avLst>
          </a:prstGeom>
          <a:solidFill>
            <a:srgbClr val="252540"/>
          </a:solidFill>
          <a:ln w="19050">
            <a:solidFill>
              <a:srgbClr val="76FF03"/>
            </a:solidFill>
            <a:prstDash val="solid"/>
          </a:ln>
        </p:spPr>
      </p:sp>
      <p:sp>
        <p:nvSpPr>
          <p:cNvPr id="7" name="Text 5"/>
          <p:cNvSpPr/>
          <p:nvPr/>
        </p:nvSpPr>
        <p:spPr>
          <a:xfrm>
            <a:off x="548640" y="2606040"/>
            <a:ext cx="1828800" cy="640080"/>
          </a:xfrm>
          <a:prstGeom prst="rect">
            <a:avLst/>
          </a:prstGeom>
          <a:noFill/>
          <a:ln/>
        </p:spPr>
        <p:txBody>
          <a:bodyPr wrap="square" rtlCol="0" anchor="ctr"/>
          <a:lstStyle/>
          <a:p>
            <a:pPr algn="ctr" indent="0" marL="0">
              <a:buNone/>
            </a:pPr>
            <a:r>
              <a:rPr lang="en-US" sz="3000" b="1" dirty="0">
                <a:solidFill>
                  <a:srgbClr val="76FF03"/>
                </a:solidFill>
                <a:latin typeface="Arial" pitchFamily="34" charset="0"/>
                <a:ea typeface="Arial" pitchFamily="34" charset="-122"/>
                <a:cs typeface="Arial" pitchFamily="34" charset="-120"/>
              </a:rPr>
              <a:t>340%</a:t>
            </a:r>
            <a:endParaRPr lang="en-US" sz="3000" dirty="0"/>
          </a:p>
        </p:txBody>
      </p:sp>
      <p:sp>
        <p:nvSpPr>
          <p:cNvPr id="8" name="Text 6"/>
          <p:cNvSpPr/>
          <p:nvPr/>
        </p:nvSpPr>
        <p:spPr>
          <a:xfrm>
            <a:off x="548640" y="3246120"/>
            <a:ext cx="182880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ROI in 9 months</a:t>
            </a:r>
            <a:endParaRPr lang="en-US" sz="1100" dirty="0"/>
          </a:p>
        </p:txBody>
      </p:sp>
      <p:sp>
        <p:nvSpPr>
          <p:cNvPr id="9" name="Shape 7"/>
          <p:cNvSpPr/>
          <p:nvPr/>
        </p:nvSpPr>
        <p:spPr>
          <a:xfrm>
            <a:off x="2651760" y="2560320"/>
            <a:ext cx="1828800" cy="1188720"/>
          </a:xfrm>
          <a:prstGeom prst="roundRect">
            <a:avLst>
              <a:gd name="adj" fmla="val 7692"/>
            </a:avLst>
          </a:prstGeom>
          <a:solidFill>
            <a:srgbClr val="252540"/>
          </a:solidFill>
          <a:ln w="19050">
            <a:solidFill>
              <a:srgbClr val="00E5FF"/>
            </a:solidFill>
            <a:prstDash val="solid"/>
          </a:ln>
        </p:spPr>
      </p:sp>
      <p:sp>
        <p:nvSpPr>
          <p:cNvPr id="10" name="Text 8"/>
          <p:cNvSpPr/>
          <p:nvPr/>
        </p:nvSpPr>
        <p:spPr>
          <a:xfrm>
            <a:off x="2651760" y="2606040"/>
            <a:ext cx="1828800" cy="640080"/>
          </a:xfrm>
          <a:prstGeom prst="rect">
            <a:avLst/>
          </a:prstGeom>
          <a:noFill/>
          <a:ln/>
        </p:spPr>
        <p:txBody>
          <a:bodyPr wrap="square" rtlCol="0" anchor="ctr"/>
          <a:lstStyle/>
          <a:p>
            <a:pPr algn="ctr" indent="0" marL="0">
              <a:buNone/>
            </a:pPr>
            <a:r>
              <a:rPr lang="en-US" sz="3000" b="1" dirty="0">
                <a:solidFill>
                  <a:srgbClr val="00E5FF"/>
                </a:solidFill>
                <a:latin typeface="Arial" pitchFamily="34" charset="0"/>
                <a:ea typeface="Arial" pitchFamily="34" charset="-122"/>
                <a:cs typeface="Arial" pitchFamily="34" charset="-120"/>
              </a:rPr>
              <a:t>68%</a:t>
            </a:r>
            <a:endParaRPr lang="en-US" sz="3000" dirty="0"/>
          </a:p>
        </p:txBody>
      </p:sp>
      <p:sp>
        <p:nvSpPr>
          <p:cNvPr id="11" name="Text 9"/>
          <p:cNvSpPr/>
          <p:nvPr/>
        </p:nvSpPr>
        <p:spPr>
          <a:xfrm>
            <a:off x="2651760" y="3246120"/>
            <a:ext cx="182880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Faster processing</a:t>
            </a:r>
            <a:endParaRPr lang="en-US" sz="1100" dirty="0"/>
          </a:p>
        </p:txBody>
      </p:sp>
      <p:sp>
        <p:nvSpPr>
          <p:cNvPr id="12" name="Shape 10"/>
          <p:cNvSpPr/>
          <p:nvPr/>
        </p:nvSpPr>
        <p:spPr>
          <a:xfrm>
            <a:off x="4754880" y="2560320"/>
            <a:ext cx="1828800" cy="1188720"/>
          </a:xfrm>
          <a:prstGeom prst="roundRect">
            <a:avLst>
              <a:gd name="adj" fmla="val 7692"/>
            </a:avLst>
          </a:prstGeom>
          <a:solidFill>
            <a:srgbClr val="252540"/>
          </a:solidFill>
          <a:ln w="19050">
            <a:solidFill>
              <a:srgbClr val="FF00E5"/>
            </a:solidFill>
            <a:prstDash val="solid"/>
          </a:ln>
        </p:spPr>
      </p:sp>
      <p:sp>
        <p:nvSpPr>
          <p:cNvPr id="13" name="Text 11"/>
          <p:cNvSpPr/>
          <p:nvPr/>
        </p:nvSpPr>
        <p:spPr>
          <a:xfrm>
            <a:off x="4754880" y="2606040"/>
            <a:ext cx="1828800" cy="640080"/>
          </a:xfrm>
          <a:prstGeom prst="rect">
            <a:avLst/>
          </a:prstGeom>
          <a:noFill/>
          <a:ln/>
        </p:spPr>
        <p:txBody>
          <a:bodyPr wrap="square" rtlCol="0" anchor="ctr"/>
          <a:lstStyle/>
          <a:p>
            <a:pPr algn="ctr" indent="0" marL="0">
              <a:buNone/>
            </a:pPr>
            <a:r>
              <a:rPr lang="en-US" sz="3000" b="1" dirty="0">
                <a:solidFill>
                  <a:srgbClr val="FF00E5"/>
                </a:solidFill>
                <a:latin typeface="Arial" pitchFamily="34" charset="0"/>
                <a:ea typeface="Arial" pitchFamily="34" charset="-122"/>
                <a:cs typeface="Arial" pitchFamily="34" charset="-120"/>
              </a:rPr>
              <a:t>12</a:t>
            </a:r>
            <a:endParaRPr lang="en-US" sz="3000" dirty="0"/>
          </a:p>
        </p:txBody>
      </p:sp>
      <p:sp>
        <p:nvSpPr>
          <p:cNvPr id="14" name="Text 12"/>
          <p:cNvSpPr/>
          <p:nvPr/>
        </p:nvSpPr>
        <p:spPr>
          <a:xfrm>
            <a:off x="4754880" y="3246120"/>
            <a:ext cx="182880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Agents deployed</a:t>
            </a:r>
            <a:endParaRPr lang="en-US" sz="1100" dirty="0"/>
          </a:p>
        </p:txBody>
      </p:sp>
      <p:sp>
        <p:nvSpPr>
          <p:cNvPr id="15" name="Shape 13"/>
          <p:cNvSpPr/>
          <p:nvPr/>
        </p:nvSpPr>
        <p:spPr>
          <a:xfrm>
            <a:off x="6858000" y="2560320"/>
            <a:ext cx="1828800" cy="1188720"/>
          </a:xfrm>
          <a:prstGeom prst="roundRect">
            <a:avLst>
              <a:gd name="adj" fmla="val 7692"/>
            </a:avLst>
          </a:prstGeom>
          <a:solidFill>
            <a:srgbClr val="252540"/>
          </a:solidFill>
          <a:ln w="19050">
            <a:solidFill>
              <a:srgbClr val="FFD600"/>
            </a:solidFill>
            <a:prstDash val="solid"/>
          </a:ln>
        </p:spPr>
      </p:sp>
      <p:sp>
        <p:nvSpPr>
          <p:cNvPr id="16" name="Text 14"/>
          <p:cNvSpPr/>
          <p:nvPr/>
        </p:nvSpPr>
        <p:spPr>
          <a:xfrm>
            <a:off x="6858000" y="2606040"/>
            <a:ext cx="1828800" cy="640080"/>
          </a:xfrm>
          <a:prstGeom prst="rect">
            <a:avLst/>
          </a:prstGeom>
          <a:noFill/>
          <a:ln/>
        </p:spPr>
        <p:txBody>
          <a:bodyPr wrap="square" rtlCol="0" anchor="ctr"/>
          <a:lstStyle/>
          <a:p>
            <a:pPr algn="ctr" indent="0" marL="0">
              <a:buNone/>
            </a:pPr>
            <a:r>
              <a:rPr lang="en-US" sz="3000" b="1" dirty="0">
                <a:solidFill>
                  <a:srgbClr val="FFD600"/>
                </a:solidFill>
                <a:latin typeface="Arial" pitchFamily="34" charset="0"/>
                <a:ea typeface="Arial" pitchFamily="34" charset="-122"/>
                <a:cs typeface="Arial" pitchFamily="34" charset="-120"/>
              </a:rPr>
              <a:t>94.2%</a:t>
            </a:r>
            <a:endParaRPr lang="en-US" sz="3000" dirty="0"/>
          </a:p>
        </p:txBody>
      </p:sp>
      <p:sp>
        <p:nvSpPr>
          <p:cNvPr id="17" name="Text 15"/>
          <p:cNvSpPr/>
          <p:nvPr/>
        </p:nvSpPr>
        <p:spPr>
          <a:xfrm>
            <a:off x="6858000" y="3246120"/>
            <a:ext cx="182880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Accuracy rate</a:t>
            </a:r>
            <a:endParaRPr lang="en-US" sz="1100" dirty="0"/>
          </a:p>
        </p:txBody>
      </p:sp>
      <p:sp>
        <p:nvSpPr>
          <p:cNvPr id="18" name="Text 16"/>
          <p:cNvSpPr/>
          <p:nvPr/>
        </p:nvSpPr>
        <p:spPr>
          <a:xfrm>
            <a:off x="548640" y="3931920"/>
            <a:ext cx="8229600" cy="457200"/>
          </a:xfrm>
          <a:prstGeom prst="rect">
            <a:avLst/>
          </a:prstGeom>
          <a:noFill/>
          <a:ln/>
        </p:spPr>
        <p:txBody>
          <a:bodyPr wrap="square" rtlCol="0" anchor="ctr"/>
          <a:lstStyle/>
          <a:p>
            <a:pPr indent="0" marL="0">
              <a:lnSpc>
                <a:spcPct val="120000"/>
              </a:lnSpc>
              <a:buNone/>
            </a:pPr>
            <a:r>
              <a:rPr lang="en-US" sz="1100" dirty="0">
                <a:solidFill>
                  <a:srgbClr val="B0B0C0"/>
                </a:solidFill>
                <a:latin typeface="Arial" pitchFamily="34" charset="0"/>
                <a:ea typeface="Arial" pitchFamily="34" charset="-122"/>
                <a:cs typeface="Arial" pitchFamily="34" charset="-120"/>
              </a:rPr>
              <a:t>Agent roles: document ingestion, credit scoring, compliance checking, risk assessment, customer communication, fraud detection, underwriting analysis, quality assurance</a:t>
            </a:r>
            <a:endParaRPr lang="en-US" sz="1100" dirty="0"/>
          </a:p>
        </p:txBody>
      </p:sp>
      <p:sp>
        <p:nvSpPr>
          <p:cNvPr id="19" name="Text 17"/>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  |  Illustrative case study</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Challenges &amp; Risk Assessment</a:t>
            </a:r>
            <a:endParaRPr lang="en-US" sz="2800" dirty="0"/>
          </a:p>
        </p:txBody>
      </p:sp>
      <p:sp>
        <p:nvSpPr>
          <p:cNvPr id="3" name="Shape 1"/>
          <p:cNvSpPr/>
          <p:nvPr/>
        </p:nvSpPr>
        <p:spPr>
          <a:xfrm>
            <a:off x="548640" y="868680"/>
            <a:ext cx="3108960" cy="36576"/>
          </a:xfrm>
          <a:prstGeom prst="rect">
            <a:avLst/>
          </a:prstGeom>
          <a:solidFill>
            <a:srgbClr val="FF1744"/>
          </a:solidFill>
          <a:ln/>
        </p:spPr>
      </p:sp>
      <p:sp>
        <p:nvSpPr>
          <p:cNvPr id="4" name="Shape 2"/>
          <p:cNvSpPr/>
          <p:nvPr/>
        </p:nvSpPr>
        <p:spPr>
          <a:xfrm>
            <a:off x="548640" y="1280160"/>
            <a:ext cx="6400800" cy="548640"/>
          </a:xfrm>
          <a:prstGeom prst="roundRect">
            <a:avLst>
              <a:gd name="adj" fmla="val 13333"/>
            </a:avLst>
          </a:prstGeom>
          <a:solidFill>
            <a:srgbClr val="252540"/>
          </a:solidFill>
          <a:ln/>
        </p:spPr>
      </p:sp>
      <p:sp>
        <p:nvSpPr>
          <p:cNvPr id="5" name="Shape 3"/>
          <p:cNvSpPr/>
          <p:nvPr/>
        </p:nvSpPr>
        <p:spPr>
          <a:xfrm>
            <a:off x="548640" y="1280160"/>
            <a:ext cx="73152" cy="548640"/>
          </a:xfrm>
          <a:prstGeom prst="rect">
            <a:avLst/>
          </a:prstGeom>
          <a:solidFill>
            <a:srgbClr val="FF1744"/>
          </a:solidFill>
          <a:ln/>
        </p:spPr>
      </p:sp>
      <p:sp>
        <p:nvSpPr>
          <p:cNvPr id="6" name="Text 4"/>
          <p:cNvSpPr/>
          <p:nvPr/>
        </p:nvSpPr>
        <p:spPr>
          <a:xfrm>
            <a:off x="822960" y="1280160"/>
            <a:ext cx="5029200" cy="54864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Hallucination &amp; Reliability</a:t>
            </a:r>
            <a:endParaRPr lang="en-US" sz="1400" dirty="0"/>
          </a:p>
        </p:txBody>
      </p:sp>
      <p:sp>
        <p:nvSpPr>
          <p:cNvPr id="7" name="Shape 5"/>
          <p:cNvSpPr/>
          <p:nvPr/>
        </p:nvSpPr>
        <p:spPr>
          <a:xfrm>
            <a:off x="7132320" y="1371600"/>
            <a:ext cx="1371600" cy="365760"/>
          </a:xfrm>
          <a:prstGeom prst="roundRect">
            <a:avLst>
              <a:gd name="adj" fmla="val 15000"/>
            </a:avLst>
          </a:prstGeom>
          <a:solidFill>
            <a:srgbClr val="FF1744"/>
          </a:solidFill>
          <a:ln/>
        </p:spPr>
      </p:sp>
      <p:sp>
        <p:nvSpPr>
          <p:cNvPr id="8" name="Text 6"/>
          <p:cNvSpPr/>
          <p:nvPr/>
        </p:nvSpPr>
        <p:spPr>
          <a:xfrm>
            <a:off x="7132320" y="1371600"/>
            <a:ext cx="1371600" cy="365760"/>
          </a:xfrm>
          <a:prstGeom prst="rect">
            <a:avLst/>
          </a:prstGeom>
          <a:noFill/>
          <a:ln/>
        </p:spPr>
        <p:txBody>
          <a:bodyPr wrap="square" rtlCol="0" anchor="ctr"/>
          <a:lstStyle/>
          <a:p>
            <a:pPr algn="ctr" indent="0" marL="0">
              <a:buNone/>
            </a:pPr>
            <a:r>
              <a:rPr lang="en-US" sz="1100" b="1" dirty="0">
                <a:solidFill>
                  <a:srgbClr val="0D0D1A"/>
                </a:solidFill>
                <a:latin typeface="Arial" pitchFamily="34" charset="0"/>
                <a:ea typeface="Arial" pitchFamily="34" charset="-122"/>
                <a:cs typeface="Arial" pitchFamily="34" charset="-120"/>
              </a:rPr>
              <a:t>HIGH</a:t>
            </a:r>
            <a:endParaRPr lang="en-US" sz="1100" dirty="0"/>
          </a:p>
        </p:txBody>
      </p:sp>
      <p:sp>
        <p:nvSpPr>
          <p:cNvPr id="9" name="Shape 7"/>
          <p:cNvSpPr/>
          <p:nvPr/>
        </p:nvSpPr>
        <p:spPr>
          <a:xfrm>
            <a:off x="548640" y="2011680"/>
            <a:ext cx="6400800" cy="548640"/>
          </a:xfrm>
          <a:prstGeom prst="roundRect">
            <a:avLst>
              <a:gd name="adj" fmla="val 13333"/>
            </a:avLst>
          </a:prstGeom>
          <a:solidFill>
            <a:srgbClr val="252540"/>
          </a:solidFill>
          <a:ln/>
        </p:spPr>
      </p:sp>
      <p:sp>
        <p:nvSpPr>
          <p:cNvPr id="10" name="Shape 8"/>
          <p:cNvSpPr/>
          <p:nvPr/>
        </p:nvSpPr>
        <p:spPr>
          <a:xfrm>
            <a:off x="548640" y="2011680"/>
            <a:ext cx="73152" cy="548640"/>
          </a:xfrm>
          <a:prstGeom prst="rect">
            <a:avLst/>
          </a:prstGeom>
          <a:solidFill>
            <a:srgbClr val="FF1744"/>
          </a:solidFill>
          <a:ln/>
        </p:spPr>
      </p:sp>
      <p:sp>
        <p:nvSpPr>
          <p:cNvPr id="11" name="Text 9"/>
          <p:cNvSpPr/>
          <p:nvPr/>
        </p:nvSpPr>
        <p:spPr>
          <a:xfrm>
            <a:off x="822960" y="2011680"/>
            <a:ext cx="5029200" cy="54864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Security &amp; Prompt Injection</a:t>
            </a:r>
            <a:endParaRPr lang="en-US" sz="1400" dirty="0"/>
          </a:p>
        </p:txBody>
      </p:sp>
      <p:sp>
        <p:nvSpPr>
          <p:cNvPr id="12" name="Shape 10"/>
          <p:cNvSpPr/>
          <p:nvPr/>
        </p:nvSpPr>
        <p:spPr>
          <a:xfrm>
            <a:off x="7132320" y="2103120"/>
            <a:ext cx="1371600" cy="365760"/>
          </a:xfrm>
          <a:prstGeom prst="roundRect">
            <a:avLst>
              <a:gd name="adj" fmla="val 15000"/>
            </a:avLst>
          </a:prstGeom>
          <a:solidFill>
            <a:srgbClr val="FF1744"/>
          </a:solidFill>
          <a:ln/>
        </p:spPr>
      </p:sp>
      <p:sp>
        <p:nvSpPr>
          <p:cNvPr id="13" name="Text 11"/>
          <p:cNvSpPr/>
          <p:nvPr/>
        </p:nvSpPr>
        <p:spPr>
          <a:xfrm>
            <a:off x="7132320" y="2103120"/>
            <a:ext cx="1371600" cy="365760"/>
          </a:xfrm>
          <a:prstGeom prst="rect">
            <a:avLst/>
          </a:prstGeom>
          <a:noFill/>
          <a:ln/>
        </p:spPr>
        <p:txBody>
          <a:bodyPr wrap="square" rtlCol="0" anchor="ctr"/>
          <a:lstStyle/>
          <a:p>
            <a:pPr algn="ctr" indent="0" marL="0">
              <a:buNone/>
            </a:pPr>
            <a:r>
              <a:rPr lang="en-US" sz="1100" b="1" dirty="0">
                <a:solidFill>
                  <a:srgbClr val="0D0D1A"/>
                </a:solidFill>
                <a:latin typeface="Arial" pitchFamily="34" charset="0"/>
                <a:ea typeface="Arial" pitchFamily="34" charset="-122"/>
                <a:cs typeface="Arial" pitchFamily="34" charset="-120"/>
              </a:rPr>
              <a:t>HIGH</a:t>
            </a:r>
            <a:endParaRPr lang="en-US" sz="1100" dirty="0"/>
          </a:p>
        </p:txBody>
      </p:sp>
      <p:sp>
        <p:nvSpPr>
          <p:cNvPr id="14" name="Shape 12"/>
          <p:cNvSpPr/>
          <p:nvPr/>
        </p:nvSpPr>
        <p:spPr>
          <a:xfrm>
            <a:off x="548640" y="2743200"/>
            <a:ext cx="6400800" cy="548640"/>
          </a:xfrm>
          <a:prstGeom prst="roundRect">
            <a:avLst>
              <a:gd name="adj" fmla="val 13333"/>
            </a:avLst>
          </a:prstGeom>
          <a:solidFill>
            <a:srgbClr val="252540"/>
          </a:solidFill>
          <a:ln/>
        </p:spPr>
      </p:sp>
      <p:sp>
        <p:nvSpPr>
          <p:cNvPr id="15" name="Shape 13"/>
          <p:cNvSpPr/>
          <p:nvPr/>
        </p:nvSpPr>
        <p:spPr>
          <a:xfrm>
            <a:off x="548640" y="2743200"/>
            <a:ext cx="73152" cy="548640"/>
          </a:xfrm>
          <a:prstGeom prst="rect">
            <a:avLst/>
          </a:prstGeom>
          <a:solidFill>
            <a:srgbClr val="FF9100"/>
          </a:solidFill>
          <a:ln/>
        </p:spPr>
      </p:sp>
      <p:sp>
        <p:nvSpPr>
          <p:cNvPr id="16" name="Text 14"/>
          <p:cNvSpPr/>
          <p:nvPr/>
        </p:nvSpPr>
        <p:spPr>
          <a:xfrm>
            <a:off x="822960" y="2743200"/>
            <a:ext cx="5029200" cy="54864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Regulatory Compliance</a:t>
            </a:r>
            <a:endParaRPr lang="en-US" sz="1400" dirty="0"/>
          </a:p>
        </p:txBody>
      </p:sp>
      <p:sp>
        <p:nvSpPr>
          <p:cNvPr id="17" name="Shape 15"/>
          <p:cNvSpPr/>
          <p:nvPr/>
        </p:nvSpPr>
        <p:spPr>
          <a:xfrm>
            <a:off x="7132320" y="2834640"/>
            <a:ext cx="1371600" cy="365760"/>
          </a:xfrm>
          <a:prstGeom prst="roundRect">
            <a:avLst>
              <a:gd name="adj" fmla="val 15000"/>
            </a:avLst>
          </a:prstGeom>
          <a:solidFill>
            <a:srgbClr val="FF9100"/>
          </a:solidFill>
          <a:ln/>
        </p:spPr>
      </p:sp>
      <p:sp>
        <p:nvSpPr>
          <p:cNvPr id="18" name="Text 16"/>
          <p:cNvSpPr/>
          <p:nvPr/>
        </p:nvSpPr>
        <p:spPr>
          <a:xfrm>
            <a:off x="7132320" y="2834640"/>
            <a:ext cx="1371600" cy="365760"/>
          </a:xfrm>
          <a:prstGeom prst="rect">
            <a:avLst/>
          </a:prstGeom>
          <a:noFill/>
          <a:ln/>
        </p:spPr>
        <p:txBody>
          <a:bodyPr wrap="square" rtlCol="0" anchor="ctr"/>
          <a:lstStyle/>
          <a:p>
            <a:pPr algn="ctr" indent="0" marL="0">
              <a:buNone/>
            </a:pPr>
            <a:r>
              <a:rPr lang="en-US" sz="1100" b="1" dirty="0">
                <a:solidFill>
                  <a:srgbClr val="0D0D1A"/>
                </a:solidFill>
                <a:latin typeface="Arial" pitchFamily="34" charset="0"/>
                <a:ea typeface="Arial" pitchFamily="34" charset="-122"/>
                <a:cs typeface="Arial" pitchFamily="34" charset="-120"/>
              </a:rPr>
              <a:t>MEDIUM</a:t>
            </a:r>
            <a:endParaRPr lang="en-US" sz="1100" dirty="0"/>
          </a:p>
        </p:txBody>
      </p:sp>
      <p:sp>
        <p:nvSpPr>
          <p:cNvPr id="19" name="Shape 17"/>
          <p:cNvSpPr/>
          <p:nvPr/>
        </p:nvSpPr>
        <p:spPr>
          <a:xfrm>
            <a:off x="548640" y="3474720"/>
            <a:ext cx="6400800" cy="548640"/>
          </a:xfrm>
          <a:prstGeom prst="roundRect">
            <a:avLst>
              <a:gd name="adj" fmla="val 13333"/>
            </a:avLst>
          </a:prstGeom>
          <a:solidFill>
            <a:srgbClr val="252540"/>
          </a:solidFill>
          <a:ln/>
        </p:spPr>
      </p:sp>
      <p:sp>
        <p:nvSpPr>
          <p:cNvPr id="20" name="Shape 18"/>
          <p:cNvSpPr/>
          <p:nvPr/>
        </p:nvSpPr>
        <p:spPr>
          <a:xfrm>
            <a:off x="548640" y="3474720"/>
            <a:ext cx="73152" cy="548640"/>
          </a:xfrm>
          <a:prstGeom prst="rect">
            <a:avLst/>
          </a:prstGeom>
          <a:solidFill>
            <a:srgbClr val="FF9100"/>
          </a:solidFill>
          <a:ln/>
        </p:spPr>
      </p:sp>
      <p:sp>
        <p:nvSpPr>
          <p:cNvPr id="21" name="Text 19"/>
          <p:cNvSpPr/>
          <p:nvPr/>
        </p:nvSpPr>
        <p:spPr>
          <a:xfrm>
            <a:off x="822960" y="3474720"/>
            <a:ext cx="5029200" cy="54864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Workforce Displacement</a:t>
            </a:r>
            <a:endParaRPr lang="en-US" sz="1400" dirty="0"/>
          </a:p>
        </p:txBody>
      </p:sp>
      <p:sp>
        <p:nvSpPr>
          <p:cNvPr id="22" name="Shape 20"/>
          <p:cNvSpPr/>
          <p:nvPr/>
        </p:nvSpPr>
        <p:spPr>
          <a:xfrm>
            <a:off x="7132320" y="3566160"/>
            <a:ext cx="1371600" cy="365760"/>
          </a:xfrm>
          <a:prstGeom prst="roundRect">
            <a:avLst>
              <a:gd name="adj" fmla="val 15000"/>
            </a:avLst>
          </a:prstGeom>
          <a:solidFill>
            <a:srgbClr val="FF9100"/>
          </a:solidFill>
          <a:ln/>
        </p:spPr>
      </p:sp>
      <p:sp>
        <p:nvSpPr>
          <p:cNvPr id="23" name="Text 21"/>
          <p:cNvSpPr/>
          <p:nvPr/>
        </p:nvSpPr>
        <p:spPr>
          <a:xfrm>
            <a:off x="7132320" y="3566160"/>
            <a:ext cx="1371600" cy="365760"/>
          </a:xfrm>
          <a:prstGeom prst="rect">
            <a:avLst/>
          </a:prstGeom>
          <a:noFill/>
          <a:ln/>
        </p:spPr>
        <p:txBody>
          <a:bodyPr wrap="square" rtlCol="0" anchor="ctr"/>
          <a:lstStyle/>
          <a:p>
            <a:pPr algn="ctr" indent="0" marL="0">
              <a:buNone/>
            </a:pPr>
            <a:r>
              <a:rPr lang="en-US" sz="1100" b="1" dirty="0">
                <a:solidFill>
                  <a:srgbClr val="0D0D1A"/>
                </a:solidFill>
                <a:latin typeface="Arial" pitchFamily="34" charset="0"/>
                <a:ea typeface="Arial" pitchFamily="34" charset="-122"/>
                <a:cs typeface="Arial" pitchFamily="34" charset="-120"/>
              </a:rPr>
              <a:t>MEDIUM</a:t>
            </a:r>
            <a:endParaRPr lang="en-US" sz="1100" dirty="0"/>
          </a:p>
        </p:txBody>
      </p:sp>
      <p:sp>
        <p:nvSpPr>
          <p:cNvPr id="24" name="Shape 22"/>
          <p:cNvSpPr/>
          <p:nvPr/>
        </p:nvSpPr>
        <p:spPr>
          <a:xfrm>
            <a:off x="548640" y="4206240"/>
            <a:ext cx="6400800" cy="548640"/>
          </a:xfrm>
          <a:prstGeom prst="roundRect">
            <a:avLst>
              <a:gd name="adj" fmla="val 13333"/>
            </a:avLst>
          </a:prstGeom>
          <a:solidFill>
            <a:srgbClr val="252540"/>
          </a:solidFill>
          <a:ln/>
        </p:spPr>
      </p:sp>
      <p:sp>
        <p:nvSpPr>
          <p:cNvPr id="25" name="Shape 23"/>
          <p:cNvSpPr/>
          <p:nvPr/>
        </p:nvSpPr>
        <p:spPr>
          <a:xfrm>
            <a:off x="548640" y="4206240"/>
            <a:ext cx="73152" cy="548640"/>
          </a:xfrm>
          <a:prstGeom prst="rect">
            <a:avLst/>
          </a:prstGeom>
          <a:solidFill>
            <a:srgbClr val="76FF03"/>
          </a:solidFill>
          <a:ln/>
        </p:spPr>
      </p:sp>
      <p:sp>
        <p:nvSpPr>
          <p:cNvPr id="26" name="Text 24"/>
          <p:cNvSpPr/>
          <p:nvPr/>
        </p:nvSpPr>
        <p:spPr>
          <a:xfrm>
            <a:off x="822960" y="4206240"/>
            <a:ext cx="5029200" cy="548640"/>
          </a:xfrm>
          <a:prstGeom prst="rect">
            <a:avLst/>
          </a:prstGeom>
          <a:noFill/>
          <a:ln/>
        </p:spPr>
        <p:txBody>
          <a:bodyPr wrap="square" rtlCol="0" anchor="ctr"/>
          <a:lstStyle/>
          <a:p>
            <a:pPr indent="0" marL="0">
              <a:buNone/>
            </a:pPr>
            <a:r>
              <a:rPr lang="en-US" sz="1400" dirty="0">
                <a:solidFill>
                  <a:srgbClr val="FFFFFF"/>
                </a:solidFill>
                <a:latin typeface="Arial" pitchFamily="34" charset="0"/>
                <a:ea typeface="Arial" pitchFamily="34" charset="-122"/>
                <a:cs typeface="Arial" pitchFamily="34" charset="-120"/>
              </a:rPr>
              <a:t>Cost Management</a:t>
            </a:r>
            <a:endParaRPr lang="en-US" sz="1400" dirty="0"/>
          </a:p>
        </p:txBody>
      </p:sp>
      <p:sp>
        <p:nvSpPr>
          <p:cNvPr id="27" name="Shape 25"/>
          <p:cNvSpPr/>
          <p:nvPr/>
        </p:nvSpPr>
        <p:spPr>
          <a:xfrm>
            <a:off x="7132320" y="4297680"/>
            <a:ext cx="1371600" cy="365760"/>
          </a:xfrm>
          <a:prstGeom prst="roundRect">
            <a:avLst>
              <a:gd name="adj" fmla="val 15000"/>
            </a:avLst>
          </a:prstGeom>
          <a:solidFill>
            <a:srgbClr val="76FF03"/>
          </a:solidFill>
          <a:ln/>
        </p:spPr>
      </p:sp>
      <p:sp>
        <p:nvSpPr>
          <p:cNvPr id="28" name="Text 26"/>
          <p:cNvSpPr/>
          <p:nvPr/>
        </p:nvSpPr>
        <p:spPr>
          <a:xfrm>
            <a:off x="7132320" y="4297680"/>
            <a:ext cx="1371600" cy="365760"/>
          </a:xfrm>
          <a:prstGeom prst="rect">
            <a:avLst/>
          </a:prstGeom>
          <a:noFill/>
          <a:ln/>
        </p:spPr>
        <p:txBody>
          <a:bodyPr wrap="square" rtlCol="0" anchor="ctr"/>
          <a:lstStyle/>
          <a:p>
            <a:pPr algn="ctr" indent="0" marL="0">
              <a:buNone/>
            </a:pPr>
            <a:r>
              <a:rPr lang="en-US" sz="1100" b="1" dirty="0">
                <a:solidFill>
                  <a:srgbClr val="0D0D1A"/>
                </a:solidFill>
                <a:latin typeface="Arial" pitchFamily="34" charset="0"/>
                <a:ea typeface="Arial" pitchFamily="34" charset="-122"/>
                <a:cs typeface="Arial" pitchFamily="34" charset="-120"/>
              </a:rPr>
              <a:t>LOW-MED</a:t>
            </a:r>
            <a:endParaRPr lang="en-US" sz="1100" dirty="0"/>
          </a:p>
        </p:txBody>
      </p:sp>
      <p:sp>
        <p:nvSpPr>
          <p:cNvPr id="29" name="Text 27"/>
          <p:cNvSpPr/>
          <p:nvPr/>
        </p:nvSpPr>
        <p:spPr>
          <a:xfrm>
            <a:off x="548640" y="4572000"/>
            <a:ext cx="8046720" cy="274320"/>
          </a:xfrm>
          <a:prstGeom prst="rect">
            <a:avLst/>
          </a:prstGeom>
          <a:noFill/>
          <a:ln/>
        </p:spPr>
        <p:txBody>
          <a:bodyPr wrap="square" rtlCol="0" anchor="ctr"/>
          <a:lstStyle/>
          <a:p>
            <a:pPr indent="0" marL="0">
              <a:buNone/>
            </a:pPr>
            <a:r>
              <a:rPr lang="en-US" sz="1000" i="1" dirty="0">
                <a:solidFill>
                  <a:srgbClr val="B0B0C0"/>
                </a:solidFill>
                <a:latin typeface="Arial" pitchFamily="34" charset="0"/>
                <a:ea typeface="Arial" pitchFamily="34" charset="-122"/>
                <a:cs typeface="Arial" pitchFamily="34" charset="-120"/>
              </a:rPr>
              <a:t>Risk severity based on current mitigation maturity and potential business impact</a:t>
            </a:r>
            <a:endParaRPr lang="en-US" sz="1000" dirty="0"/>
          </a:p>
        </p:txBody>
      </p:sp>
      <p:sp>
        <p:nvSpPr>
          <p:cNvPr id="30" name="Text 28"/>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Emerging Opportunities</a:t>
            </a:r>
            <a:endParaRPr lang="en-US" sz="2800" dirty="0"/>
          </a:p>
        </p:txBody>
      </p:sp>
      <p:sp>
        <p:nvSpPr>
          <p:cNvPr id="3" name="Shape 1"/>
          <p:cNvSpPr/>
          <p:nvPr/>
        </p:nvSpPr>
        <p:spPr>
          <a:xfrm>
            <a:off x="548640" y="868680"/>
            <a:ext cx="2560320" cy="36576"/>
          </a:xfrm>
          <a:prstGeom prst="rect">
            <a:avLst/>
          </a:prstGeom>
          <a:solidFill>
            <a:srgbClr val="76FF03"/>
          </a:solidFill>
          <a:ln/>
        </p:spPr>
      </p:sp>
      <p:sp>
        <p:nvSpPr>
          <p:cNvPr id="4" name="Shape 2"/>
          <p:cNvSpPr/>
          <p:nvPr/>
        </p:nvSpPr>
        <p:spPr>
          <a:xfrm>
            <a:off x="548640" y="1188720"/>
            <a:ext cx="3840480" cy="1554480"/>
          </a:xfrm>
          <a:prstGeom prst="roundRect">
            <a:avLst>
              <a:gd name="adj" fmla="val 7059"/>
            </a:avLst>
          </a:prstGeom>
          <a:solidFill>
            <a:srgbClr val="252540"/>
          </a:solidFill>
          <a:ln w="19050">
            <a:solidFill>
              <a:srgbClr val="00E5FF"/>
            </a:solidFill>
            <a:prstDash val="solid"/>
          </a:ln>
        </p:spPr>
      </p:sp>
      <p:sp>
        <p:nvSpPr>
          <p:cNvPr id="5" name="Shape 3"/>
          <p:cNvSpPr/>
          <p:nvPr/>
        </p:nvSpPr>
        <p:spPr>
          <a:xfrm>
            <a:off x="731520" y="1371600"/>
            <a:ext cx="457200" cy="457200"/>
          </a:xfrm>
          <a:prstGeom prst="ellipse">
            <a:avLst/>
          </a:prstGeom>
          <a:solidFill>
            <a:srgbClr val="00E5FF"/>
          </a:solidFill>
          <a:ln/>
        </p:spPr>
      </p:sp>
      <p:sp>
        <p:nvSpPr>
          <p:cNvPr id="6" name="Text 4"/>
          <p:cNvSpPr/>
          <p:nvPr/>
        </p:nvSpPr>
        <p:spPr>
          <a:xfrm>
            <a:off x="731520" y="1371600"/>
            <a:ext cx="457200" cy="457200"/>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1</a:t>
            </a:r>
            <a:endParaRPr lang="en-US" sz="1800" dirty="0"/>
          </a:p>
        </p:txBody>
      </p:sp>
      <p:sp>
        <p:nvSpPr>
          <p:cNvPr id="7" name="Text 5"/>
          <p:cNvSpPr/>
          <p:nvPr/>
        </p:nvSpPr>
        <p:spPr>
          <a:xfrm>
            <a:off x="1325880" y="1371600"/>
            <a:ext cx="2834640" cy="365760"/>
          </a:xfrm>
          <a:prstGeom prst="rect">
            <a:avLst/>
          </a:prstGeom>
          <a:noFill/>
          <a:ln/>
        </p:spPr>
        <p:txBody>
          <a:bodyPr wrap="square" rtlCol="0" anchor="ctr"/>
          <a:lstStyle/>
          <a:p>
            <a:pPr indent="0" marL="0">
              <a:buNone/>
            </a:pPr>
            <a:r>
              <a:rPr lang="en-US" sz="1600" b="1" dirty="0">
                <a:solidFill>
                  <a:srgbClr val="00E5FF"/>
                </a:solidFill>
                <a:latin typeface="Arial" pitchFamily="34" charset="0"/>
                <a:ea typeface="Arial" pitchFamily="34" charset="-122"/>
                <a:cs typeface="Arial" pitchFamily="34" charset="-120"/>
              </a:rPr>
              <a:t>Agent Marketplaces</a:t>
            </a:r>
            <a:endParaRPr lang="en-US" sz="1600" dirty="0"/>
          </a:p>
        </p:txBody>
      </p:sp>
      <p:sp>
        <p:nvSpPr>
          <p:cNvPr id="8" name="Text 6"/>
          <p:cNvSpPr/>
          <p:nvPr/>
        </p:nvSpPr>
        <p:spPr>
          <a:xfrm>
            <a:off x="731520" y="1920240"/>
            <a:ext cx="3474720" cy="640080"/>
          </a:xfrm>
          <a:prstGeom prst="rect">
            <a:avLst/>
          </a:prstGeom>
          <a:noFill/>
          <a:ln/>
        </p:spPr>
        <p:txBody>
          <a:bodyPr wrap="square" rtlCol="0" anchor="ctr"/>
          <a:lstStyle/>
          <a:p>
            <a:pPr indent="0" marL="0">
              <a:lnSpc>
                <a:spcPct val="130000"/>
              </a:lnSpc>
              <a:buNone/>
            </a:pPr>
            <a:r>
              <a:rPr lang="en-US" sz="1200" dirty="0">
                <a:solidFill>
                  <a:srgbClr val="B0B0C0"/>
                </a:solidFill>
                <a:latin typeface="Arial" pitchFamily="34" charset="0"/>
                <a:ea typeface="Arial" pitchFamily="34" charset="-122"/>
                <a:cs typeface="Arial" pitchFamily="34" charset="-120"/>
              </a:rPr>
              <a:t>Platforms for discovering, deploying, and monetising specialised agents</a:t>
            </a:r>
            <a:endParaRPr lang="en-US" sz="1200" dirty="0"/>
          </a:p>
        </p:txBody>
      </p:sp>
      <p:sp>
        <p:nvSpPr>
          <p:cNvPr id="9" name="Shape 7"/>
          <p:cNvSpPr/>
          <p:nvPr/>
        </p:nvSpPr>
        <p:spPr>
          <a:xfrm>
            <a:off x="4754880" y="1188720"/>
            <a:ext cx="3840480" cy="1554480"/>
          </a:xfrm>
          <a:prstGeom prst="roundRect">
            <a:avLst>
              <a:gd name="adj" fmla="val 7059"/>
            </a:avLst>
          </a:prstGeom>
          <a:solidFill>
            <a:srgbClr val="252540"/>
          </a:solidFill>
          <a:ln w="19050">
            <a:solidFill>
              <a:srgbClr val="FF00E5"/>
            </a:solidFill>
            <a:prstDash val="solid"/>
          </a:ln>
        </p:spPr>
      </p:sp>
      <p:sp>
        <p:nvSpPr>
          <p:cNvPr id="10" name="Shape 8"/>
          <p:cNvSpPr/>
          <p:nvPr/>
        </p:nvSpPr>
        <p:spPr>
          <a:xfrm>
            <a:off x="4937760" y="1371600"/>
            <a:ext cx="457200" cy="457200"/>
          </a:xfrm>
          <a:prstGeom prst="ellipse">
            <a:avLst/>
          </a:prstGeom>
          <a:solidFill>
            <a:srgbClr val="FF00E5"/>
          </a:solidFill>
          <a:ln/>
        </p:spPr>
      </p:sp>
      <p:sp>
        <p:nvSpPr>
          <p:cNvPr id="11" name="Text 9"/>
          <p:cNvSpPr/>
          <p:nvPr/>
        </p:nvSpPr>
        <p:spPr>
          <a:xfrm>
            <a:off x="4937760" y="1371600"/>
            <a:ext cx="457200" cy="457200"/>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2</a:t>
            </a:r>
            <a:endParaRPr lang="en-US" sz="1800" dirty="0"/>
          </a:p>
        </p:txBody>
      </p:sp>
      <p:sp>
        <p:nvSpPr>
          <p:cNvPr id="12" name="Text 10"/>
          <p:cNvSpPr/>
          <p:nvPr/>
        </p:nvSpPr>
        <p:spPr>
          <a:xfrm>
            <a:off x="5532120" y="1371600"/>
            <a:ext cx="2834640" cy="365760"/>
          </a:xfrm>
          <a:prstGeom prst="rect">
            <a:avLst/>
          </a:prstGeom>
          <a:noFill/>
          <a:ln/>
        </p:spPr>
        <p:txBody>
          <a:bodyPr wrap="square" rtlCol="0" anchor="ctr"/>
          <a:lstStyle/>
          <a:p>
            <a:pPr indent="0" marL="0">
              <a:buNone/>
            </a:pPr>
            <a:r>
              <a:rPr lang="en-US" sz="1600" b="1" dirty="0">
                <a:solidFill>
                  <a:srgbClr val="FF00E5"/>
                </a:solidFill>
                <a:latin typeface="Arial" pitchFamily="34" charset="0"/>
                <a:ea typeface="Arial" pitchFamily="34" charset="-122"/>
                <a:cs typeface="Arial" pitchFamily="34" charset="-120"/>
              </a:rPr>
              <a:t>Vertical Specialists</a:t>
            </a:r>
            <a:endParaRPr lang="en-US" sz="1600" dirty="0"/>
          </a:p>
        </p:txBody>
      </p:sp>
      <p:sp>
        <p:nvSpPr>
          <p:cNvPr id="13" name="Text 11"/>
          <p:cNvSpPr/>
          <p:nvPr/>
        </p:nvSpPr>
        <p:spPr>
          <a:xfrm>
            <a:off x="4937760" y="1920240"/>
            <a:ext cx="3474720" cy="640080"/>
          </a:xfrm>
          <a:prstGeom prst="rect">
            <a:avLst/>
          </a:prstGeom>
          <a:noFill/>
          <a:ln/>
        </p:spPr>
        <p:txBody>
          <a:bodyPr wrap="square" rtlCol="0" anchor="ctr"/>
          <a:lstStyle/>
          <a:p>
            <a:pPr indent="0" marL="0">
              <a:lnSpc>
                <a:spcPct val="130000"/>
              </a:lnSpc>
              <a:buNone/>
            </a:pPr>
            <a:r>
              <a:rPr lang="en-US" sz="1200" dirty="0">
                <a:solidFill>
                  <a:srgbClr val="B0B0C0"/>
                </a:solidFill>
                <a:latin typeface="Arial" pitchFamily="34" charset="0"/>
                <a:ea typeface="Arial" pitchFamily="34" charset="-122"/>
                <a:cs typeface="Arial" pitchFamily="34" charset="-120"/>
              </a:rPr>
              <a:t>Domain-specific agents for legal, medical, financial, and engineering work</a:t>
            </a:r>
            <a:endParaRPr lang="en-US" sz="1200" dirty="0"/>
          </a:p>
        </p:txBody>
      </p:sp>
      <p:sp>
        <p:nvSpPr>
          <p:cNvPr id="14" name="Shape 12"/>
          <p:cNvSpPr/>
          <p:nvPr/>
        </p:nvSpPr>
        <p:spPr>
          <a:xfrm>
            <a:off x="548640" y="3017520"/>
            <a:ext cx="3840480" cy="1554480"/>
          </a:xfrm>
          <a:prstGeom prst="roundRect">
            <a:avLst>
              <a:gd name="adj" fmla="val 7059"/>
            </a:avLst>
          </a:prstGeom>
          <a:solidFill>
            <a:srgbClr val="252540"/>
          </a:solidFill>
          <a:ln w="19050">
            <a:solidFill>
              <a:srgbClr val="76FF03"/>
            </a:solidFill>
            <a:prstDash val="solid"/>
          </a:ln>
        </p:spPr>
      </p:sp>
      <p:sp>
        <p:nvSpPr>
          <p:cNvPr id="15" name="Shape 13"/>
          <p:cNvSpPr/>
          <p:nvPr/>
        </p:nvSpPr>
        <p:spPr>
          <a:xfrm>
            <a:off x="731520" y="3200400"/>
            <a:ext cx="457200" cy="457200"/>
          </a:xfrm>
          <a:prstGeom prst="ellipse">
            <a:avLst/>
          </a:prstGeom>
          <a:solidFill>
            <a:srgbClr val="76FF03"/>
          </a:solidFill>
          <a:ln/>
        </p:spPr>
      </p:sp>
      <p:sp>
        <p:nvSpPr>
          <p:cNvPr id="16" name="Text 14"/>
          <p:cNvSpPr/>
          <p:nvPr/>
        </p:nvSpPr>
        <p:spPr>
          <a:xfrm>
            <a:off x="731520" y="3200400"/>
            <a:ext cx="457200" cy="457200"/>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3</a:t>
            </a:r>
            <a:endParaRPr lang="en-US" sz="1800" dirty="0"/>
          </a:p>
        </p:txBody>
      </p:sp>
      <p:sp>
        <p:nvSpPr>
          <p:cNvPr id="17" name="Text 15"/>
          <p:cNvSpPr/>
          <p:nvPr/>
        </p:nvSpPr>
        <p:spPr>
          <a:xfrm>
            <a:off x="1325880" y="3200400"/>
            <a:ext cx="2834640" cy="365760"/>
          </a:xfrm>
          <a:prstGeom prst="rect">
            <a:avLst/>
          </a:prstGeom>
          <a:noFill/>
          <a:ln/>
        </p:spPr>
        <p:txBody>
          <a:bodyPr wrap="square" rtlCol="0" anchor="ctr"/>
          <a:lstStyle/>
          <a:p>
            <a:pPr indent="0" marL="0">
              <a:buNone/>
            </a:pPr>
            <a:r>
              <a:rPr lang="en-US" sz="1600" b="1" dirty="0">
                <a:solidFill>
                  <a:srgbClr val="76FF03"/>
                </a:solidFill>
                <a:latin typeface="Arial" pitchFamily="34" charset="0"/>
                <a:ea typeface="Arial" pitchFamily="34" charset="-122"/>
                <a:cs typeface="Arial" pitchFamily="34" charset="-120"/>
              </a:rPr>
              <a:t>Observability Tools</a:t>
            </a:r>
            <a:endParaRPr lang="en-US" sz="1600" dirty="0"/>
          </a:p>
        </p:txBody>
      </p:sp>
      <p:sp>
        <p:nvSpPr>
          <p:cNvPr id="18" name="Text 16"/>
          <p:cNvSpPr/>
          <p:nvPr/>
        </p:nvSpPr>
        <p:spPr>
          <a:xfrm>
            <a:off x="731520" y="3749040"/>
            <a:ext cx="3474720" cy="640080"/>
          </a:xfrm>
          <a:prstGeom prst="rect">
            <a:avLst/>
          </a:prstGeom>
          <a:noFill/>
          <a:ln/>
        </p:spPr>
        <p:txBody>
          <a:bodyPr wrap="square" rtlCol="0" anchor="ctr"/>
          <a:lstStyle/>
          <a:p>
            <a:pPr indent="0" marL="0">
              <a:lnSpc>
                <a:spcPct val="130000"/>
              </a:lnSpc>
              <a:buNone/>
            </a:pPr>
            <a:r>
              <a:rPr lang="en-US" sz="1200" dirty="0">
                <a:solidFill>
                  <a:srgbClr val="B0B0C0"/>
                </a:solidFill>
                <a:latin typeface="Arial" pitchFamily="34" charset="0"/>
                <a:ea typeface="Arial" pitchFamily="34" charset="-122"/>
                <a:cs typeface="Arial" pitchFamily="34" charset="-120"/>
              </a:rPr>
              <a:t>Monitoring, tracing, and debugging for multi-agent production systems</a:t>
            </a:r>
            <a:endParaRPr lang="en-US" sz="1200" dirty="0"/>
          </a:p>
        </p:txBody>
      </p:sp>
      <p:sp>
        <p:nvSpPr>
          <p:cNvPr id="19" name="Shape 17"/>
          <p:cNvSpPr/>
          <p:nvPr/>
        </p:nvSpPr>
        <p:spPr>
          <a:xfrm>
            <a:off x="4754880" y="3017520"/>
            <a:ext cx="3840480" cy="1554480"/>
          </a:xfrm>
          <a:prstGeom prst="roundRect">
            <a:avLst>
              <a:gd name="adj" fmla="val 7059"/>
            </a:avLst>
          </a:prstGeom>
          <a:solidFill>
            <a:srgbClr val="252540"/>
          </a:solidFill>
          <a:ln w="19050">
            <a:solidFill>
              <a:srgbClr val="FFD600"/>
            </a:solidFill>
            <a:prstDash val="solid"/>
          </a:ln>
        </p:spPr>
      </p:sp>
      <p:sp>
        <p:nvSpPr>
          <p:cNvPr id="20" name="Shape 18"/>
          <p:cNvSpPr/>
          <p:nvPr/>
        </p:nvSpPr>
        <p:spPr>
          <a:xfrm>
            <a:off x="4937760" y="3200400"/>
            <a:ext cx="457200" cy="457200"/>
          </a:xfrm>
          <a:prstGeom prst="ellipse">
            <a:avLst/>
          </a:prstGeom>
          <a:solidFill>
            <a:srgbClr val="FFD600"/>
          </a:solidFill>
          <a:ln/>
        </p:spPr>
      </p:sp>
      <p:sp>
        <p:nvSpPr>
          <p:cNvPr id="21" name="Text 19"/>
          <p:cNvSpPr/>
          <p:nvPr/>
        </p:nvSpPr>
        <p:spPr>
          <a:xfrm>
            <a:off x="4937760" y="3200400"/>
            <a:ext cx="457200" cy="457200"/>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4</a:t>
            </a:r>
            <a:endParaRPr lang="en-US" sz="1800" dirty="0"/>
          </a:p>
        </p:txBody>
      </p:sp>
      <p:sp>
        <p:nvSpPr>
          <p:cNvPr id="22" name="Text 20"/>
          <p:cNvSpPr/>
          <p:nvPr/>
        </p:nvSpPr>
        <p:spPr>
          <a:xfrm>
            <a:off x="5532120" y="3200400"/>
            <a:ext cx="2834640" cy="365760"/>
          </a:xfrm>
          <a:prstGeom prst="rect">
            <a:avLst/>
          </a:prstGeom>
          <a:noFill/>
          <a:ln/>
        </p:spPr>
        <p:txBody>
          <a:bodyPr wrap="square" rtlCol="0" anchor="ctr"/>
          <a:lstStyle/>
          <a:p>
            <a:pPr indent="0" marL="0">
              <a:buNone/>
            </a:pPr>
            <a:r>
              <a:rPr lang="en-US" sz="1600" b="1" dirty="0">
                <a:solidFill>
                  <a:srgbClr val="FFD600"/>
                </a:solidFill>
                <a:latin typeface="Arial" pitchFamily="34" charset="0"/>
                <a:ea typeface="Arial" pitchFamily="34" charset="-122"/>
                <a:cs typeface="Arial" pitchFamily="34" charset="-120"/>
              </a:rPr>
              <a:t>Human-Agent Collab</a:t>
            </a:r>
            <a:endParaRPr lang="en-US" sz="1600" dirty="0"/>
          </a:p>
        </p:txBody>
      </p:sp>
      <p:sp>
        <p:nvSpPr>
          <p:cNvPr id="23" name="Text 21"/>
          <p:cNvSpPr/>
          <p:nvPr/>
        </p:nvSpPr>
        <p:spPr>
          <a:xfrm>
            <a:off x="4937760" y="3749040"/>
            <a:ext cx="3474720" cy="640080"/>
          </a:xfrm>
          <a:prstGeom prst="rect">
            <a:avLst/>
          </a:prstGeom>
          <a:noFill/>
          <a:ln/>
        </p:spPr>
        <p:txBody>
          <a:bodyPr wrap="square" rtlCol="0" anchor="ctr"/>
          <a:lstStyle/>
          <a:p>
            <a:pPr indent="0" marL="0">
              <a:lnSpc>
                <a:spcPct val="130000"/>
              </a:lnSpc>
              <a:buNone/>
            </a:pPr>
            <a:r>
              <a:rPr lang="en-US" sz="1200" dirty="0">
                <a:solidFill>
                  <a:srgbClr val="B0B0C0"/>
                </a:solidFill>
                <a:latin typeface="Arial" pitchFamily="34" charset="0"/>
                <a:ea typeface="Arial" pitchFamily="34" charset="-122"/>
                <a:cs typeface="Arial" pitchFamily="34" charset="-120"/>
              </a:rPr>
              <a:t>Interfaces that let humans and agents work as true collaborative partners</a:t>
            </a:r>
            <a:endParaRPr lang="en-US" sz="1200" dirty="0"/>
          </a:p>
        </p:txBody>
      </p:sp>
      <p:sp>
        <p:nvSpPr>
          <p:cNvPr id="24" name="Text 22"/>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Market Outlook: 2027–2030 Projections</a:t>
            </a:r>
            <a:endParaRPr lang="en-US" sz="2800" dirty="0"/>
          </a:p>
        </p:txBody>
      </p:sp>
      <p:sp>
        <p:nvSpPr>
          <p:cNvPr id="3" name="Shape 1"/>
          <p:cNvSpPr/>
          <p:nvPr/>
        </p:nvSpPr>
        <p:spPr>
          <a:xfrm>
            <a:off x="548640" y="868680"/>
            <a:ext cx="3840480" cy="36576"/>
          </a:xfrm>
          <a:prstGeom prst="rect">
            <a:avLst/>
          </a:prstGeom>
          <a:solidFill>
            <a:srgbClr val="00E5FF"/>
          </a:solidFill>
          <a:ln/>
        </p:spPr>
      </p:sp>
      <p:graphicFrame>
        <p:nvGraphicFramePr>
          <p:cNvPr id="4" name="Chart 0" descr=""/>
          <p:cNvGraphicFramePr/>
          <p:nvPr/>
        </p:nvGraphicFramePr>
        <p:xfrm>
          <a:off x="548640" y="1188720"/>
          <a:ext cx="5303520" cy="32004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6217920" y="1280160"/>
            <a:ext cx="2560320" cy="914400"/>
          </a:xfrm>
          <a:prstGeom prst="roundRect">
            <a:avLst>
              <a:gd name="adj" fmla="val 8000"/>
            </a:avLst>
          </a:prstGeom>
          <a:solidFill>
            <a:srgbClr val="252540"/>
          </a:solidFill>
          <a:ln w="12700">
            <a:solidFill>
              <a:srgbClr val="B0B0C0"/>
            </a:solidFill>
            <a:prstDash val="solid"/>
          </a:ln>
        </p:spPr>
      </p:sp>
      <p:sp>
        <p:nvSpPr>
          <p:cNvPr id="6" name="Text 3"/>
          <p:cNvSpPr/>
          <p:nvPr/>
        </p:nvSpPr>
        <p:spPr>
          <a:xfrm>
            <a:off x="6309360" y="1325880"/>
            <a:ext cx="2377440" cy="274320"/>
          </a:xfrm>
          <a:prstGeom prst="rect">
            <a:avLst/>
          </a:prstGeom>
          <a:noFill/>
          <a:ln/>
        </p:spPr>
        <p:txBody>
          <a:bodyPr wrap="square" rtlCol="0" anchor="ctr"/>
          <a:lstStyle/>
          <a:p>
            <a:pPr indent="0" marL="0">
              <a:buNone/>
            </a:pPr>
            <a:r>
              <a:rPr lang="en-US" sz="1100" b="1" dirty="0">
                <a:solidFill>
                  <a:srgbClr val="B0B0C0"/>
                </a:solidFill>
                <a:latin typeface="Arial" pitchFamily="34" charset="0"/>
                <a:ea typeface="Arial" pitchFamily="34" charset="-122"/>
                <a:cs typeface="Arial" pitchFamily="34" charset="-120"/>
              </a:rPr>
              <a:t>Conservative</a:t>
            </a:r>
            <a:endParaRPr lang="en-US" sz="1100" dirty="0"/>
          </a:p>
        </p:txBody>
      </p:sp>
      <p:sp>
        <p:nvSpPr>
          <p:cNvPr id="7" name="Text 4"/>
          <p:cNvSpPr/>
          <p:nvPr/>
        </p:nvSpPr>
        <p:spPr>
          <a:xfrm>
            <a:off x="6309360" y="1554480"/>
            <a:ext cx="2377440" cy="27432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$52B by 2030</a:t>
            </a:r>
            <a:endParaRPr lang="en-US" sz="1400" dirty="0"/>
          </a:p>
        </p:txBody>
      </p:sp>
      <p:sp>
        <p:nvSpPr>
          <p:cNvPr id="8" name="Text 5"/>
          <p:cNvSpPr/>
          <p:nvPr/>
        </p:nvSpPr>
        <p:spPr>
          <a:xfrm>
            <a:off x="6309360" y="1828800"/>
            <a:ext cx="2377440" cy="274320"/>
          </a:xfrm>
          <a:prstGeom prst="rect">
            <a:avLst/>
          </a:prstGeom>
          <a:noFill/>
          <a:ln/>
        </p:spPr>
        <p:txBody>
          <a:bodyPr wrap="square" rtlCol="0" anchor="ctr"/>
          <a:lstStyle/>
          <a:p>
            <a:pPr indent="0" marL="0">
              <a:buNone/>
            </a:pPr>
            <a:r>
              <a:rPr lang="en-US" sz="900" dirty="0">
                <a:solidFill>
                  <a:srgbClr val="B0B0C0"/>
                </a:solidFill>
                <a:latin typeface="Arial" pitchFamily="34" charset="0"/>
                <a:ea typeface="Arial" pitchFamily="34" charset="-122"/>
                <a:cs typeface="Arial" pitchFamily="34" charset="-120"/>
              </a:rPr>
              <a:t>Slower enterprise adoption, regulatory friction</a:t>
            </a:r>
            <a:endParaRPr lang="en-US" sz="900" dirty="0"/>
          </a:p>
        </p:txBody>
      </p:sp>
      <p:sp>
        <p:nvSpPr>
          <p:cNvPr id="9" name="Shape 6"/>
          <p:cNvSpPr/>
          <p:nvPr/>
        </p:nvSpPr>
        <p:spPr>
          <a:xfrm>
            <a:off x="6217920" y="2377440"/>
            <a:ext cx="2560320" cy="914400"/>
          </a:xfrm>
          <a:prstGeom prst="roundRect">
            <a:avLst>
              <a:gd name="adj" fmla="val 8000"/>
            </a:avLst>
          </a:prstGeom>
          <a:solidFill>
            <a:srgbClr val="252540"/>
          </a:solidFill>
          <a:ln w="12700">
            <a:solidFill>
              <a:srgbClr val="00E5FF"/>
            </a:solidFill>
            <a:prstDash val="solid"/>
          </a:ln>
        </p:spPr>
      </p:sp>
      <p:sp>
        <p:nvSpPr>
          <p:cNvPr id="10" name="Text 7"/>
          <p:cNvSpPr/>
          <p:nvPr/>
        </p:nvSpPr>
        <p:spPr>
          <a:xfrm>
            <a:off x="6309360" y="2423160"/>
            <a:ext cx="2377440" cy="274320"/>
          </a:xfrm>
          <a:prstGeom prst="rect">
            <a:avLst/>
          </a:prstGeom>
          <a:noFill/>
          <a:ln/>
        </p:spPr>
        <p:txBody>
          <a:bodyPr wrap="square" rtlCol="0" anchor="ctr"/>
          <a:lstStyle/>
          <a:p>
            <a:pPr indent="0" marL="0">
              <a:buNone/>
            </a:pPr>
            <a:r>
              <a:rPr lang="en-US" sz="1100" b="1" dirty="0">
                <a:solidFill>
                  <a:srgbClr val="00E5FF"/>
                </a:solidFill>
                <a:latin typeface="Arial" pitchFamily="34" charset="0"/>
                <a:ea typeface="Arial" pitchFamily="34" charset="-122"/>
                <a:cs typeface="Arial" pitchFamily="34" charset="-120"/>
              </a:rPr>
              <a:t>Base Case</a:t>
            </a:r>
            <a:endParaRPr lang="en-US" sz="1100" dirty="0"/>
          </a:p>
        </p:txBody>
      </p:sp>
      <p:sp>
        <p:nvSpPr>
          <p:cNvPr id="11" name="Text 8"/>
          <p:cNvSpPr/>
          <p:nvPr/>
        </p:nvSpPr>
        <p:spPr>
          <a:xfrm>
            <a:off x="6309360" y="2651760"/>
            <a:ext cx="2377440" cy="27432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$78B by 2030</a:t>
            </a:r>
            <a:endParaRPr lang="en-US" sz="1400" dirty="0"/>
          </a:p>
        </p:txBody>
      </p:sp>
      <p:sp>
        <p:nvSpPr>
          <p:cNvPr id="12" name="Text 9"/>
          <p:cNvSpPr/>
          <p:nvPr/>
        </p:nvSpPr>
        <p:spPr>
          <a:xfrm>
            <a:off x="6309360" y="2926080"/>
            <a:ext cx="2377440" cy="274320"/>
          </a:xfrm>
          <a:prstGeom prst="rect">
            <a:avLst/>
          </a:prstGeom>
          <a:noFill/>
          <a:ln/>
        </p:spPr>
        <p:txBody>
          <a:bodyPr wrap="square" rtlCol="0" anchor="ctr"/>
          <a:lstStyle/>
          <a:p>
            <a:pPr indent="0" marL="0">
              <a:buNone/>
            </a:pPr>
            <a:r>
              <a:rPr lang="en-US" sz="900" dirty="0">
                <a:solidFill>
                  <a:srgbClr val="B0B0C0"/>
                </a:solidFill>
                <a:latin typeface="Arial" pitchFamily="34" charset="0"/>
                <a:ea typeface="Arial" pitchFamily="34" charset="-122"/>
                <a:cs typeface="Arial" pitchFamily="34" charset="-120"/>
              </a:rPr>
              <a:t>Steady growth, moderate regulation</a:t>
            </a:r>
            <a:endParaRPr lang="en-US" sz="900" dirty="0"/>
          </a:p>
        </p:txBody>
      </p:sp>
      <p:sp>
        <p:nvSpPr>
          <p:cNvPr id="13" name="Shape 10"/>
          <p:cNvSpPr/>
          <p:nvPr/>
        </p:nvSpPr>
        <p:spPr>
          <a:xfrm>
            <a:off x="6217920" y="3474720"/>
            <a:ext cx="2560320" cy="914400"/>
          </a:xfrm>
          <a:prstGeom prst="roundRect">
            <a:avLst>
              <a:gd name="adj" fmla="val 8000"/>
            </a:avLst>
          </a:prstGeom>
          <a:solidFill>
            <a:srgbClr val="252540"/>
          </a:solidFill>
          <a:ln w="12700">
            <a:solidFill>
              <a:srgbClr val="FF00E5"/>
            </a:solidFill>
            <a:prstDash val="solid"/>
          </a:ln>
        </p:spPr>
      </p:sp>
      <p:sp>
        <p:nvSpPr>
          <p:cNvPr id="14" name="Text 11"/>
          <p:cNvSpPr/>
          <p:nvPr/>
        </p:nvSpPr>
        <p:spPr>
          <a:xfrm>
            <a:off x="6309360" y="3520440"/>
            <a:ext cx="2377440" cy="274320"/>
          </a:xfrm>
          <a:prstGeom prst="rect">
            <a:avLst/>
          </a:prstGeom>
          <a:noFill/>
          <a:ln/>
        </p:spPr>
        <p:txBody>
          <a:bodyPr wrap="square" rtlCol="0" anchor="ctr"/>
          <a:lstStyle/>
          <a:p>
            <a:pPr indent="0" marL="0">
              <a:buNone/>
            </a:pPr>
            <a:r>
              <a:rPr lang="en-US" sz="1100" b="1" dirty="0">
                <a:solidFill>
                  <a:srgbClr val="FF00E5"/>
                </a:solidFill>
                <a:latin typeface="Arial" pitchFamily="34" charset="0"/>
                <a:ea typeface="Arial" pitchFamily="34" charset="-122"/>
                <a:cs typeface="Arial" pitchFamily="34" charset="-120"/>
              </a:rPr>
              <a:t>Aggressive</a:t>
            </a:r>
            <a:endParaRPr lang="en-US" sz="1100" dirty="0"/>
          </a:p>
        </p:txBody>
      </p:sp>
      <p:sp>
        <p:nvSpPr>
          <p:cNvPr id="15" name="Text 12"/>
          <p:cNvSpPr/>
          <p:nvPr/>
        </p:nvSpPr>
        <p:spPr>
          <a:xfrm>
            <a:off x="6309360" y="3749040"/>
            <a:ext cx="2377440" cy="274320"/>
          </a:xfrm>
          <a:prstGeom prst="rect">
            <a:avLst/>
          </a:prstGeom>
          <a:noFill/>
          <a:ln/>
        </p:spPr>
        <p:txBody>
          <a:bodyPr wrap="square" rtlCol="0" anchor="ctr"/>
          <a:lstStyle/>
          <a:p>
            <a:pPr indent="0" marL="0">
              <a:buNone/>
            </a:pPr>
            <a:r>
              <a:rPr lang="en-US" sz="1400" b="1" dirty="0">
                <a:solidFill>
                  <a:srgbClr val="FFFFFF"/>
                </a:solidFill>
                <a:latin typeface="Arial" pitchFamily="34" charset="0"/>
                <a:ea typeface="Arial" pitchFamily="34" charset="-122"/>
                <a:cs typeface="Arial" pitchFamily="34" charset="-120"/>
              </a:rPr>
              <a:t>$112B by 2030</a:t>
            </a:r>
            <a:endParaRPr lang="en-US" sz="1400" dirty="0"/>
          </a:p>
        </p:txBody>
      </p:sp>
      <p:sp>
        <p:nvSpPr>
          <p:cNvPr id="16" name="Text 13"/>
          <p:cNvSpPr/>
          <p:nvPr/>
        </p:nvSpPr>
        <p:spPr>
          <a:xfrm>
            <a:off x="6309360" y="4023360"/>
            <a:ext cx="2377440" cy="274320"/>
          </a:xfrm>
          <a:prstGeom prst="rect">
            <a:avLst/>
          </a:prstGeom>
          <a:noFill/>
          <a:ln/>
        </p:spPr>
        <p:txBody>
          <a:bodyPr wrap="square" rtlCol="0" anchor="ctr"/>
          <a:lstStyle/>
          <a:p>
            <a:pPr indent="0" marL="0">
              <a:buNone/>
            </a:pPr>
            <a:r>
              <a:rPr lang="en-US" sz="900" dirty="0">
                <a:solidFill>
                  <a:srgbClr val="B0B0C0"/>
                </a:solidFill>
                <a:latin typeface="Arial" pitchFamily="34" charset="0"/>
                <a:ea typeface="Arial" pitchFamily="34" charset="-122"/>
                <a:cs typeface="Arial" pitchFamily="34" charset="-120"/>
              </a:rPr>
              <a:t>Rapid adoption, agent-native startups boom</a:t>
            </a:r>
            <a:endParaRPr lang="en-US" sz="900" dirty="0"/>
          </a:p>
        </p:txBody>
      </p:sp>
      <p:sp>
        <p:nvSpPr>
          <p:cNvPr id="17" name="Text 14"/>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  |  Illustrative projections</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Key Takeaways</a:t>
            </a:r>
            <a:endParaRPr lang="en-US" sz="2800" dirty="0"/>
          </a:p>
        </p:txBody>
      </p:sp>
      <p:sp>
        <p:nvSpPr>
          <p:cNvPr id="3" name="Shape 1"/>
          <p:cNvSpPr/>
          <p:nvPr/>
        </p:nvSpPr>
        <p:spPr>
          <a:xfrm>
            <a:off x="548640" y="868680"/>
            <a:ext cx="1828800" cy="36576"/>
          </a:xfrm>
          <a:prstGeom prst="rect">
            <a:avLst/>
          </a:prstGeom>
          <a:solidFill>
            <a:srgbClr val="00E5FF"/>
          </a:solidFill>
          <a:ln/>
        </p:spPr>
      </p:sp>
      <p:sp>
        <p:nvSpPr>
          <p:cNvPr id="4" name="Shape 2"/>
          <p:cNvSpPr/>
          <p:nvPr/>
        </p:nvSpPr>
        <p:spPr>
          <a:xfrm>
            <a:off x="548640" y="1234440"/>
            <a:ext cx="438912" cy="438912"/>
          </a:xfrm>
          <a:prstGeom prst="ellipse">
            <a:avLst/>
          </a:prstGeom>
          <a:solidFill>
            <a:srgbClr val="00E5FF"/>
          </a:solidFill>
          <a:ln/>
        </p:spPr>
      </p:sp>
      <p:sp>
        <p:nvSpPr>
          <p:cNvPr id="5" name="Text 3"/>
          <p:cNvSpPr/>
          <p:nvPr/>
        </p:nvSpPr>
        <p:spPr>
          <a:xfrm>
            <a:off x="548640" y="1234440"/>
            <a:ext cx="438912" cy="438912"/>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1</a:t>
            </a:r>
            <a:endParaRPr lang="en-US" sz="1800" dirty="0"/>
          </a:p>
        </p:txBody>
      </p:sp>
      <p:sp>
        <p:nvSpPr>
          <p:cNvPr id="6" name="Text 4"/>
          <p:cNvSpPr/>
          <p:nvPr/>
        </p:nvSpPr>
        <p:spPr>
          <a:xfrm>
            <a:off x="1188720" y="1188720"/>
            <a:ext cx="7498080" cy="530352"/>
          </a:xfrm>
          <a:prstGeom prst="rect">
            <a:avLst/>
          </a:prstGeom>
          <a:noFill/>
          <a:ln/>
        </p:spPr>
        <p:txBody>
          <a:bodyPr wrap="square" rtlCol="0" anchor="ctr"/>
          <a:lstStyle/>
          <a:p>
            <a:pPr indent="0" marL="0">
              <a:lnSpc>
                <a:spcPct val="120000"/>
              </a:lnSpc>
              <a:buNone/>
            </a:pPr>
            <a:r>
              <a:rPr lang="en-US" sz="1400" dirty="0">
                <a:solidFill>
                  <a:srgbClr val="FFFFFF"/>
                </a:solidFill>
                <a:latin typeface="Arial" pitchFamily="34" charset="0"/>
                <a:ea typeface="Arial" pitchFamily="34" charset="-122"/>
                <a:cs typeface="Arial" pitchFamily="34" charset="-120"/>
              </a:rPr>
              <a:t>AI agents are shifting from demos to production — the $47B market is real</a:t>
            </a:r>
            <a:endParaRPr lang="en-US" sz="1400" dirty="0"/>
          </a:p>
        </p:txBody>
      </p:sp>
      <p:sp>
        <p:nvSpPr>
          <p:cNvPr id="7" name="Shape 5"/>
          <p:cNvSpPr/>
          <p:nvPr/>
        </p:nvSpPr>
        <p:spPr>
          <a:xfrm>
            <a:off x="768096" y="1691640"/>
            <a:ext cx="9144" cy="246888"/>
          </a:xfrm>
          <a:prstGeom prst="rect">
            <a:avLst/>
          </a:prstGeom>
          <a:solidFill>
            <a:srgbClr val="3A3A5C"/>
          </a:solidFill>
          <a:ln/>
        </p:spPr>
      </p:sp>
      <p:sp>
        <p:nvSpPr>
          <p:cNvPr id="8" name="Shape 6"/>
          <p:cNvSpPr/>
          <p:nvPr/>
        </p:nvSpPr>
        <p:spPr>
          <a:xfrm>
            <a:off x="548640" y="1984248"/>
            <a:ext cx="438912" cy="438912"/>
          </a:xfrm>
          <a:prstGeom prst="ellipse">
            <a:avLst/>
          </a:prstGeom>
          <a:solidFill>
            <a:srgbClr val="FF00E5"/>
          </a:solidFill>
          <a:ln/>
        </p:spPr>
      </p:sp>
      <p:sp>
        <p:nvSpPr>
          <p:cNvPr id="9" name="Text 7"/>
          <p:cNvSpPr/>
          <p:nvPr/>
        </p:nvSpPr>
        <p:spPr>
          <a:xfrm>
            <a:off x="548640" y="1984248"/>
            <a:ext cx="438912" cy="438912"/>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2</a:t>
            </a:r>
            <a:endParaRPr lang="en-US" sz="1800" dirty="0"/>
          </a:p>
        </p:txBody>
      </p:sp>
      <p:sp>
        <p:nvSpPr>
          <p:cNvPr id="10" name="Text 8"/>
          <p:cNvSpPr/>
          <p:nvPr/>
        </p:nvSpPr>
        <p:spPr>
          <a:xfrm>
            <a:off x="1188720" y="1938528"/>
            <a:ext cx="7498080" cy="530352"/>
          </a:xfrm>
          <a:prstGeom prst="rect">
            <a:avLst/>
          </a:prstGeom>
          <a:noFill/>
          <a:ln/>
        </p:spPr>
        <p:txBody>
          <a:bodyPr wrap="square" rtlCol="0" anchor="ctr"/>
          <a:lstStyle/>
          <a:p>
            <a:pPr indent="0" marL="0">
              <a:lnSpc>
                <a:spcPct val="120000"/>
              </a:lnSpc>
              <a:buNone/>
            </a:pPr>
            <a:r>
              <a:rPr lang="en-US" sz="1400" dirty="0">
                <a:solidFill>
                  <a:srgbClr val="FFFFFF"/>
                </a:solidFill>
                <a:latin typeface="Arial" pitchFamily="34" charset="0"/>
                <a:ea typeface="Arial" pitchFamily="34" charset="-122"/>
                <a:cs typeface="Arial" pitchFamily="34" charset="-120"/>
              </a:rPr>
              <a:t>Multi-agent architectures will dominate complex enterprise workflows by 2028</a:t>
            </a:r>
            <a:endParaRPr lang="en-US" sz="1400" dirty="0"/>
          </a:p>
        </p:txBody>
      </p:sp>
      <p:sp>
        <p:nvSpPr>
          <p:cNvPr id="11" name="Shape 9"/>
          <p:cNvSpPr/>
          <p:nvPr/>
        </p:nvSpPr>
        <p:spPr>
          <a:xfrm>
            <a:off x="768096" y="2441448"/>
            <a:ext cx="9144" cy="246888"/>
          </a:xfrm>
          <a:prstGeom prst="rect">
            <a:avLst/>
          </a:prstGeom>
          <a:solidFill>
            <a:srgbClr val="3A3A5C"/>
          </a:solidFill>
          <a:ln/>
        </p:spPr>
      </p:sp>
      <p:sp>
        <p:nvSpPr>
          <p:cNvPr id="12" name="Shape 10"/>
          <p:cNvSpPr/>
          <p:nvPr/>
        </p:nvSpPr>
        <p:spPr>
          <a:xfrm>
            <a:off x="548640" y="2734056"/>
            <a:ext cx="438912" cy="438912"/>
          </a:xfrm>
          <a:prstGeom prst="ellipse">
            <a:avLst/>
          </a:prstGeom>
          <a:solidFill>
            <a:srgbClr val="76FF03"/>
          </a:solidFill>
          <a:ln/>
        </p:spPr>
      </p:sp>
      <p:sp>
        <p:nvSpPr>
          <p:cNvPr id="13" name="Text 11"/>
          <p:cNvSpPr/>
          <p:nvPr/>
        </p:nvSpPr>
        <p:spPr>
          <a:xfrm>
            <a:off x="548640" y="2734056"/>
            <a:ext cx="438912" cy="438912"/>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3</a:t>
            </a:r>
            <a:endParaRPr lang="en-US" sz="1800" dirty="0"/>
          </a:p>
        </p:txBody>
      </p:sp>
      <p:sp>
        <p:nvSpPr>
          <p:cNvPr id="14" name="Text 12"/>
          <p:cNvSpPr/>
          <p:nvPr/>
        </p:nvSpPr>
        <p:spPr>
          <a:xfrm>
            <a:off x="1188720" y="2688336"/>
            <a:ext cx="7498080" cy="530352"/>
          </a:xfrm>
          <a:prstGeom prst="rect">
            <a:avLst/>
          </a:prstGeom>
          <a:noFill/>
          <a:ln/>
        </p:spPr>
        <p:txBody>
          <a:bodyPr wrap="square" rtlCol="0" anchor="ctr"/>
          <a:lstStyle/>
          <a:p>
            <a:pPr indent="0" marL="0">
              <a:lnSpc>
                <a:spcPct val="120000"/>
              </a:lnSpc>
              <a:buNone/>
            </a:pPr>
            <a:r>
              <a:rPr lang="en-US" sz="1400" dirty="0">
                <a:solidFill>
                  <a:srgbClr val="FFFFFF"/>
                </a:solidFill>
                <a:latin typeface="Arial" pitchFamily="34" charset="0"/>
                <a:ea typeface="Arial" pitchFamily="34" charset="-122"/>
                <a:cs typeface="Arial" pitchFamily="34" charset="-120"/>
              </a:rPr>
              <a:t>Reliability and security remain the top barriers to autonomous deployment</a:t>
            </a:r>
            <a:endParaRPr lang="en-US" sz="1400" dirty="0"/>
          </a:p>
        </p:txBody>
      </p:sp>
      <p:sp>
        <p:nvSpPr>
          <p:cNvPr id="15" name="Shape 13"/>
          <p:cNvSpPr/>
          <p:nvPr/>
        </p:nvSpPr>
        <p:spPr>
          <a:xfrm>
            <a:off x="768096" y="3191256"/>
            <a:ext cx="9144" cy="246888"/>
          </a:xfrm>
          <a:prstGeom prst="rect">
            <a:avLst/>
          </a:prstGeom>
          <a:solidFill>
            <a:srgbClr val="3A3A5C"/>
          </a:solidFill>
          <a:ln/>
        </p:spPr>
      </p:sp>
      <p:sp>
        <p:nvSpPr>
          <p:cNvPr id="16" name="Shape 14"/>
          <p:cNvSpPr/>
          <p:nvPr/>
        </p:nvSpPr>
        <p:spPr>
          <a:xfrm>
            <a:off x="548640" y="3483864"/>
            <a:ext cx="438912" cy="438912"/>
          </a:xfrm>
          <a:prstGeom prst="ellipse">
            <a:avLst/>
          </a:prstGeom>
          <a:solidFill>
            <a:srgbClr val="FFD600"/>
          </a:solidFill>
          <a:ln/>
        </p:spPr>
      </p:sp>
      <p:sp>
        <p:nvSpPr>
          <p:cNvPr id="17" name="Text 15"/>
          <p:cNvSpPr/>
          <p:nvPr/>
        </p:nvSpPr>
        <p:spPr>
          <a:xfrm>
            <a:off x="548640" y="3483864"/>
            <a:ext cx="438912" cy="438912"/>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4</a:t>
            </a:r>
            <a:endParaRPr lang="en-US" sz="1800" dirty="0"/>
          </a:p>
        </p:txBody>
      </p:sp>
      <p:sp>
        <p:nvSpPr>
          <p:cNvPr id="18" name="Text 16"/>
          <p:cNvSpPr/>
          <p:nvPr/>
        </p:nvSpPr>
        <p:spPr>
          <a:xfrm>
            <a:off x="1188720" y="3438144"/>
            <a:ext cx="7498080" cy="530352"/>
          </a:xfrm>
          <a:prstGeom prst="rect">
            <a:avLst/>
          </a:prstGeom>
          <a:noFill/>
          <a:ln/>
        </p:spPr>
        <p:txBody>
          <a:bodyPr wrap="square" rtlCol="0" anchor="ctr"/>
          <a:lstStyle/>
          <a:p>
            <a:pPr indent="0" marL="0">
              <a:lnSpc>
                <a:spcPct val="120000"/>
              </a:lnSpc>
              <a:buNone/>
            </a:pPr>
            <a:r>
              <a:rPr lang="en-US" sz="1400" dirty="0">
                <a:solidFill>
                  <a:srgbClr val="FFFFFF"/>
                </a:solidFill>
                <a:latin typeface="Arial" pitchFamily="34" charset="0"/>
                <a:ea typeface="Arial" pitchFamily="34" charset="-122"/>
                <a:cs typeface="Arial" pitchFamily="34" charset="-120"/>
              </a:rPr>
              <a:t>Agent observability and governance tooling is the biggest near-term opportunity</a:t>
            </a:r>
            <a:endParaRPr lang="en-US" sz="1400" dirty="0"/>
          </a:p>
        </p:txBody>
      </p:sp>
      <p:sp>
        <p:nvSpPr>
          <p:cNvPr id="19" name="Shape 17"/>
          <p:cNvSpPr/>
          <p:nvPr/>
        </p:nvSpPr>
        <p:spPr>
          <a:xfrm>
            <a:off x="768096" y="3941064"/>
            <a:ext cx="9144" cy="246888"/>
          </a:xfrm>
          <a:prstGeom prst="rect">
            <a:avLst/>
          </a:prstGeom>
          <a:solidFill>
            <a:srgbClr val="3A3A5C"/>
          </a:solidFill>
          <a:ln/>
        </p:spPr>
      </p:sp>
      <p:sp>
        <p:nvSpPr>
          <p:cNvPr id="20" name="Shape 18"/>
          <p:cNvSpPr/>
          <p:nvPr/>
        </p:nvSpPr>
        <p:spPr>
          <a:xfrm>
            <a:off x="548640" y="4233672"/>
            <a:ext cx="438912" cy="438912"/>
          </a:xfrm>
          <a:prstGeom prst="ellipse">
            <a:avLst/>
          </a:prstGeom>
          <a:solidFill>
            <a:srgbClr val="FF6E40"/>
          </a:solidFill>
          <a:ln/>
        </p:spPr>
      </p:sp>
      <p:sp>
        <p:nvSpPr>
          <p:cNvPr id="21" name="Text 19"/>
          <p:cNvSpPr/>
          <p:nvPr/>
        </p:nvSpPr>
        <p:spPr>
          <a:xfrm>
            <a:off x="548640" y="4233672"/>
            <a:ext cx="438912" cy="438912"/>
          </a:xfrm>
          <a:prstGeom prst="rect">
            <a:avLst/>
          </a:prstGeom>
          <a:noFill/>
          <a:ln/>
        </p:spPr>
        <p:txBody>
          <a:bodyPr wrap="square" rtlCol="0" anchor="ctr"/>
          <a:lstStyle/>
          <a:p>
            <a:pPr algn="ctr" indent="0" marL="0">
              <a:buNone/>
            </a:pPr>
            <a:r>
              <a:rPr lang="en-US" sz="1800" b="1" dirty="0">
                <a:solidFill>
                  <a:srgbClr val="0D0D1A"/>
                </a:solidFill>
                <a:latin typeface="Arial" pitchFamily="34" charset="0"/>
                <a:ea typeface="Arial" pitchFamily="34" charset="-122"/>
                <a:cs typeface="Arial" pitchFamily="34" charset="-120"/>
              </a:rPr>
              <a:t>5</a:t>
            </a:r>
            <a:endParaRPr lang="en-US" sz="1800" dirty="0"/>
          </a:p>
        </p:txBody>
      </p:sp>
      <p:sp>
        <p:nvSpPr>
          <p:cNvPr id="22" name="Text 20"/>
          <p:cNvSpPr/>
          <p:nvPr/>
        </p:nvSpPr>
        <p:spPr>
          <a:xfrm>
            <a:off x="1188720" y="4187952"/>
            <a:ext cx="7498080" cy="530352"/>
          </a:xfrm>
          <a:prstGeom prst="rect">
            <a:avLst/>
          </a:prstGeom>
          <a:noFill/>
          <a:ln/>
        </p:spPr>
        <p:txBody>
          <a:bodyPr wrap="square" rtlCol="0" anchor="ctr"/>
          <a:lstStyle/>
          <a:p>
            <a:pPr indent="0" marL="0">
              <a:lnSpc>
                <a:spcPct val="120000"/>
              </a:lnSpc>
              <a:buNone/>
            </a:pPr>
            <a:r>
              <a:rPr lang="en-US" sz="1400" dirty="0">
                <a:solidFill>
                  <a:srgbClr val="FFFFFF"/>
                </a:solidFill>
                <a:latin typeface="Arial" pitchFamily="34" charset="0"/>
                <a:ea typeface="Arial" pitchFamily="34" charset="-122"/>
                <a:cs typeface="Arial" pitchFamily="34" charset="-120"/>
              </a:rPr>
              <a:t>Organisations that delay agent strategy risk falling two years behind by 2028</a:t>
            </a:r>
            <a:endParaRPr lang="en-US" sz="1400" dirty="0"/>
          </a:p>
        </p:txBody>
      </p:sp>
      <p:sp>
        <p:nvSpPr>
          <p:cNvPr id="23" name="Text 21"/>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D0D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0E5FF"/>
          </a:solidFill>
          <a:ln/>
        </p:spPr>
      </p:sp>
      <p:sp>
        <p:nvSpPr>
          <p:cNvPr id="3" name="Shape 1"/>
          <p:cNvSpPr/>
          <p:nvPr/>
        </p:nvSpPr>
        <p:spPr>
          <a:xfrm>
            <a:off x="0" y="5093208"/>
            <a:ext cx="9144000" cy="54864"/>
          </a:xfrm>
          <a:prstGeom prst="rect">
            <a:avLst/>
          </a:prstGeom>
          <a:solidFill>
            <a:srgbClr val="FF00E5"/>
          </a:solidFill>
          <a:ln/>
        </p:spPr>
      </p:sp>
      <p:sp>
        <p:nvSpPr>
          <p:cNvPr id="4" name="Shape 2"/>
          <p:cNvSpPr/>
          <p:nvPr/>
        </p:nvSpPr>
        <p:spPr>
          <a:xfrm>
            <a:off x="457200" y="1463040"/>
            <a:ext cx="73152" cy="1828800"/>
          </a:xfrm>
          <a:prstGeom prst="rect">
            <a:avLst/>
          </a:prstGeom>
          <a:solidFill>
            <a:srgbClr val="00E5FF"/>
          </a:solidFill>
          <a:ln/>
        </p:spPr>
      </p:sp>
      <p:sp>
        <p:nvSpPr>
          <p:cNvPr id="5" name="Text 3"/>
          <p:cNvSpPr/>
          <p:nvPr/>
        </p:nvSpPr>
        <p:spPr>
          <a:xfrm>
            <a:off x="822960" y="1463040"/>
            <a:ext cx="7772400" cy="914400"/>
          </a:xfrm>
          <a:prstGeom prst="rect">
            <a:avLst/>
          </a:prstGeom>
          <a:noFill/>
          <a:ln/>
        </p:spPr>
        <p:txBody>
          <a:bodyPr wrap="square" rtlCol="0" anchor="ctr"/>
          <a:lstStyle/>
          <a:p>
            <a:pPr indent="0" marL="0">
              <a:buNone/>
            </a:pPr>
            <a:r>
              <a:rPr lang="en-US" sz="4200" b="1" dirty="0">
                <a:solidFill>
                  <a:srgbClr val="FFFFFF"/>
                </a:solidFill>
                <a:latin typeface="Arial" pitchFamily="34" charset="0"/>
                <a:ea typeface="Arial" pitchFamily="34" charset="-122"/>
                <a:cs typeface="Arial" pitchFamily="34" charset="-120"/>
              </a:rPr>
              <a:t>Questions?</a:t>
            </a:r>
            <a:endParaRPr lang="en-US" sz="4200" dirty="0"/>
          </a:p>
        </p:txBody>
      </p:sp>
      <p:sp>
        <p:nvSpPr>
          <p:cNvPr id="6" name="Text 4"/>
          <p:cNvSpPr/>
          <p:nvPr/>
        </p:nvSpPr>
        <p:spPr>
          <a:xfrm>
            <a:off x="822960" y="2377440"/>
            <a:ext cx="7772400" cy="548640"/>
          </a:xfrm>
          <a:prstGeom prst="rect">
            <a:avLst/>
          </a:prstGeom>
          <a:noFill/>
          <a:ln/>
        </p:spPr>
        <p:txBody>
          <a:bodyPr wrap="square" rtlCol="0" anchor="ctr"/>
          <a:lstStyle/>
          <a:p>
            <a:pPr indent="0" marL="0">
              <a:buNone/>
            </a:pPr>
            <a:r>
              <a:rPr lang="en-US" sz="2000" dirty="0">
                <a:solidFill>
                  <a:srgbClr val="00E5FF"/>
                </a:solidFill>
                <a:latin typeface="Arial" pitchFamily="34" charset="0"/>
                <a:ea typeface="Arial" pitchFamily="34" charset="-122"/>
                <a:cs typeface="Arial" pitchFamily="34" charset="-120"/>
              </a:rPr>
              <a:t>Thank you for your attention</a:t>
            </a:r>
            <a:endParaRPr lang="en-US" sz="2000" dirty="0"/>
          </a:p>
        </p:txBody>
      </p:sp>
      <p:sp>
        <p:nvSpPr>
          <p:cNvPr id="7" name="Shape 5"/>
          <p:cNvSpPr/>
          <p:nvPr/>
        </p:nvSpPr>
        <p:spPr>
          <a:xfrm>
            <a:off x="822960" y="3200400"/>
            <a:ext cx="2743200" cy="27432"/>
          </a:xfrm>
          <a:prstGeom prst="rect">
            <a:avLst/>
          </a:prstGeom>
          <a:solidFill>
            <a:srgbClr val="3A3A5C"/>
          </a:solidFill>
          <a:ln/>
        </p:spPr>
      </p:sp>
      <p:sp>
        <p:nvSpPr>
          <p:cNvPr id="8" name="Text 6"/>
          <p:cNvSpPr/>
          <p:nvPr/>
        </p:nvSpPr>
        <p:spPr>
          <a:xfrm>
            <a:off x="822960" y="3383280"/>
            <a:ext cx="7772400" cy="365760"/>
          </a:xfrm>
          <a:prstGeom prst="rect">
            <a:avLst/>
          </a:prstGeom>
          <a:noFill/>
          <a:ln/>
        </p:spPr>
        <p:txBody>
          <a:bodyPr wrap="square" rtlCol="0" anchor="ctr"/>
          <a:lstStyle/>
          <a:p>
            <a:pPr indent="0" marL="0">
              <a:buNone/>
            </a:pPr>
            <a:r>
              <a:rPr lang="en-US" sz="1400" dirty="0">
                <a:solidFill>
                  <a:srgbClr val="B0B0C0"/>
                </a:solidFill>
                <a:latin typeface="Arial" pitchFamily="34" charset="0"/>
                <a:ea typeface="Arial" pitchFamily="34" charset="-122"/>
                <a:cs typeface="Arial" pitchFamily="34" charset="-120"/>
              </a:rPr>
              <a:t>The Future of AI Agents</a:t>
            </a:r>
            <a:endParaRPr lang="en-US" sz="1400" dirty="0"/>
          </a:p>
        </p:txBody>
      </p:sp>
      <p:sp>
        <p:nvSpPr>
          <p:cNvPr id="9" name="Text 7"/>
          <p:cNvSpPr/>
          <p:nvPr/>
        </p:nvSpPr>
        <p:spPr>
          <a:xfrm>
            <a:off x="822960" y="3749040"/>
            <a:ext cx="7772400" cy="365760"/>
          </a:xfrm>
          <a:prstGeom prst="rect">
            <a:avLst/>
          </a:prstGeom>
          <a:noFill/>
          <a:ln/>
        </p:spPr>
        <p:txBody>
          <a:bodyPr wrap="square" rtlCol="0" anchor="ctr"/>
          <a:lstStyle/>
          <a:p>
            <a:pPr indent="0" marL="0">
              <a:buNone/>
            </a:pPr>
            <a:r>
              <a:rPr lang="en-US" sz="1200" dirty="0">
                <a:solidFill>
                  <a:srgbClr val="B0B0C0"/>
                </a:solidFill>
                <a:latin typeface="Arial" pitchFamily="34" charset="0"/>
                <a:ea typeface="Arial" pitchFamily="34" charset="-122"/>
                <a:cs typeface="Arial" pitchFamily="34" charset="-120"/>
              </a:rPr>
              <a:t>April 2026  |  Prepared by Claude</a:t>
            </a:r>
            <a:endParaRPr lang="en-US" sz="1200" dirty="0"/>
          </a:p>
        </p:txBody>
      </p:sp>
      <p:sp>
        <p:nvSpPr>
          <p:cNvPr id="10" name="Shape 8"/>
          <p:cNvSpPr/>
          <p:nvPr/>
        </p:nvSpPr>
        <p:spPr>
          <a:xfrm>
            <a:off x="7315200" y="3383280"/>
            <a:ext cx="914400" cy="914400"/>
          </a:xfrm>
          <a:prstGeom prst="ellipse">
            <a:avLst/>
          </a:prstGeom>
          <a:solidFill>
            <a:srgbClr val="1A1A2E"/>
          </a:solidFill>
          <a:ln w="25400">
            <a:solidFill>
              <a:srgbClr val="FF00E5"/>
            </a:solidFill>
            <a:prstDash val="solid"/>
          </a:ln>
        </p:spPr>
      </p:sp>
      <p:sp>
        <p:nvSpPr>
          <p:cNvPr id="11" name="Text 9"/>
          <p:cNvSpPr/>
          <p:nvPr/>
        </p:nvSpPr>
        <p:spPr>
          <a:xfrm>
            <a:off x="7315200" y="3566160"/>
            <a:ext cx="914400" cy="548640"/>
          </a:xfrm>
          <a:prstGeom prst="rect">
            <a:avLst/>
          </a:prstGeom>
          <a:noFill/>
          <a:ln/>
        </p:spPr>
        <p:txBody>
          <a:bodyPr wrap="square" rtlCol="0" anchor="ctr"/>
          <a:lstStyle/>
          <a:p>
            <a:pPr algn="ctr" indent="0" marL="0">
              <a:buNone/>
            </a:pPr>
            <a:r>
              <a:rPr lang="en-US" sz="1800" b="1" dirty="0">
                <a:solidFill>
                  <a:srgbClr val="FF00E5"/>
                </a:solidFill>
                <a:latin typeface="Arial" pitchFamily="34" charset="0"/>
                <a:ea typeface="Arial" pitchFamily="34" charset="-122"/>
                <a:cs typeface="Arial" pitchFamily="34" charset="-120"/>
              </a:rPr>
              <a:t>Q&amp;A</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Agenda</a:t>
            </a:r>
            <a:endParaRPr lang="en-US" sz="2800" dirty="0"/>
          </a:p>
        </p:txBody>
      </p:sp>
      <p:sp>
        <p:nvSpPr>
          <p:cNvPr id="3" name="Shape 1"/>
          <p:cNvSpPr/>
          <p:nvPr/>
        </p:nvSpPr>
        <p:spPr>
          <a:xfrm>
            <a:off x="548640" y="868680"/>
            <a:ext cx="1828800" cy="36576"/>
          </a:xfrm>
          <a:prstGeom prst="rect">
            <a:avLst/>
          </a:prstGeom>
          <a:solidFill>
            <a:srgbClr val="00E5FF"/>
          </a:solidFill>
          <a:ln/>
        </p:spPr>
      </p:sp>
      <p:sp>
        <p:nvSpPr>
          <p:cNvPr id="4" name="Shape 2"/>
          <p:cNvSpPr/>
          <p:nvPr/>
        </p:nvSpPr>
        <p:spPr>
          <a:xfrm>
            <a:off x="640080" y="1234440"/>
            <a:ext cx="365760" cy="365760"/>
          </a:xfrm>
          <a:prstGeom prst="ellipse">
            <a:avLst/>
          </a:prstGeom>
          <a:solidFill>
            <a:srgbClr val="00E5FF"/>
          </a:solidFill>
          <a:ln/>
        </p:spPr>
      </p:sp>
      <p:sp>
        <p:nvSpPr>
          <p:cNvPr id="5" name="Text 3"/>
          <p:cNvSpPr/>
          <p:nvPr/>
        </p:nvSpPr>
        <p:spPr>
          <a:xfrm>
            <a:off x="640080" y="123444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1</a:t>
            </a:r>
            <a:endParaRPr lang="en-US" sz="1400" dirty="0"/>
          </a:p>
        </p:txBody>
      </p:sp>
      <p:sp>
        <p:nvSpPr>
          <p:cNvPr id="6" name="Text 4"/>
          <p:cNvSpPr/>
          <p:nvPr/>
        </p:nvSpPr>
        <p:spPr>
          <a:xfrm>
            <a:off x="1188720" y="118872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The AI Agent Landscape Today</a:t>
            </a:r>
            <a:endParaRPr lang="en-US" sz="1600" dirty="0"/>
          </a:p>
        </p:txBody>
      </p:sp>
      <p:sp>
        <p:nvSpPr>
          <p:cNvPr id="7" name="Shape 5"/>
          <p:cNvSpPr/>
          <p:nvPr/>
        </p:nvSpPr>
        <p:spPr>
          <a:xfrm>
            <a:off x="640080" y="1828800"/>
            <a:ext cx="365760" cy="365760"/>
          </a:xfrm>
          <a:prstGeom prst="ellipse">
            <a:avLst/>
          </a:prstGeom>
          <a:solidFill>
            <a:srgbClr val="00E5FF"/>
          </a:solidFill>
          <a:ln/>
        </p:spPr>
      </p:sp>
      <p:sp>
        <p:nvSpPr>
          <p:cNvPr id="8" name="Text 6"/>
          <p:cNvSpPr/>
          <p:nvPr/>
        </p:nvSpPr>
        <p:spPr>
          <a:xfrm>
            <a:off x="640080" y="182880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2</a:t>
            </a:r>
            <a:endParaRPr lang="en-US" sz="1400" dirty="0"/>
          </a:p>
        </p:txBody>
      </p:sp>
      <p:sp>
        <p:nvSpPr>
          <p:cNvPr id="9" name="Text 7"/>
          <p:cNvSpPr/>
          <p:nvPr/>
        </p:nvSpPr>
        <p:spPr>
          <a:xfrm>
            <a:off x="1188720" y="178308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Market Size &amp; Growth Projections</a:t>
            </a:r>
            <a:endParaRPr lang="en-US" sz="1600" dirty="0"/>
          </a:p>
        </p:txBody>
      </p:sp>
      <p:sp>
        <p:nvSpPr>
          <p:cNvPr id="10" name="Shape 8"/>
          <p:cNvSpPr/>
          <p:nvPr/>
        </p:nvSpPr>
        <p:spPr>
          <a:xfrm>
            <a:off x="640080" y="2423160"/>
            <a:ext cx="365760" cy="365760"/>
          </a:xfrm>
          <a:prstGeom prst="ellipse">
            <a:avLst/>
          </a:prstGeom>
          <a:solidFill>
            <a:srgbClr val="00E5FF"/>
          </a:solidFill>
          <a:ln/>
        </p:spPr>
      </p:sp>
      <p:sp>
        <p:nvSpPr>
          <p:cNvPr id="11" name="Text 9"/>
          <p:cNvSpPr/>
          <p:nvPr/>
        </p:nvSpPr>
        <p:spPr>
          <a:xfrm>
            <a:off x="640080" y="242316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3</a:t>
            </a:r>
            <a:endParaRPr lang="en-US" sz="1400" dirty="0"/>
          </a:p>
        </p:txBody>
      </p:sp>
      <p:sp>
        <p:nvSpPr>
          <p:cNvPr id="12" name="Text 10"/>
          <p:cNvSpPr/>
          <p:nvPr/>
        </p:nvSpPr>
        <p:spPr>
          <a:xfrm>
            <a:off x="1188720" y="237744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Agent Taxonomy &amp; Architectures</a:t>
            </a:r>
            <a:endParaRPr lang="en-US" sz="1600" dirty="0"/>
          </a:p>
        </p:txBody>
      </p:sp>
      <p:sp>
        <p:nvSpPr>
          <p:cNvPr id="13" name="Shape 11"/>
          <p:cNvSpPr/>
          <p:nvPr/>
        </p:nvSpPr>
        <p:spPr>
          <a:xfrm>
            <a:off x="640080" y="3017520"/>
            <a:ext cx="365760" cy="365760"/>
          </a:xfrm>
          <a:prstGeom prst="ellipse">
            <a:avLst/>
          </a:prstGeom>
          <a:solidFill>
            <a:srgbClr val="00E5FF"/>
          </a:solidFill>
          <a:ln/>
        </p:spPr>
      </p:sp>
      <p:sp>
        <p:nvSpPr>
          <p:cNvPr id="14" name="Text 12"/>
          <p:cNvSpPr/>
          <p:nvPr/>
        </p:nvSpPr>
        <p:spPr>
          <a:xfrm>
            <a:off x="640080" y="301752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4</a:t>
            </a:r>
            <a:endParaRPr lang="en-US" sz="1400" dirty="0"/>
          </a:p>
        </p:txBody>
      </p:sp>
      <p:sp>
        <p:nvSpPr>
          <p:cNvPr id="15" name="Text 13"/>
          <p:cNvSpPr/>
          <p:nvPr/>
        </p:nvSpPr>
        <p:spPr>
          <a:xfrm>
            <a:off x="1188720" y="297180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Capability Trends (2023–2027)</a:t>
            </a:r>
            <a:endParaRPr lang="en-US" sz="1600" dirty="0"/>
          </a:p>
        </p:txBody>
      </p:sp>
      <p:sp>
        <p:nvSpPr>
          <p:cNvPr id="16" name="Shape 14"/>
          <p:cNvSpPr/>
          <p:nvPr/>
        </p:nvSpPr>
        <p:spPr>
          <a:xfrm>
            <a:off x="640080" y="3611880"/>
            <a:ext cx="365760" cy="365760"/>
          </a:xfrm>
          <a:prstGeom prst="ellipse">
            <a:avLst/>
          </a:prstGeom>
          <a:solidFill>
            <a:srgbClr val="00E5FF"/>
          </a:solidFill>
          <a:ln/>
        </p:spPr>
      </p:sp>
      <p:sp>
        <p:nvSpPr>
          <p:cNvPr id="17" name="Text 15"/>
          <p:cNvSpPr/>
          <p:nvPr/>
        </p:nvSpPr>
        <p:spPr>
          <a:xfrm>
            <a:off x="640080" y="361188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5</a:t>
            </a:r>
            <a:endParaRPr lang="en-US" sz="1400" dirty="0"/>
          </a:p>
        </p:txBody>
      </p:sp>
      <p:sp>
        <p:nvSpPr>
          <p:cNvPr id="18" name="Text 16"/>
          <p:cNvSpPr/>
          <p:nvPr/>
        </p:nvSpPr>
        <p:spPr>
          <a:xfrm>
            <a:off x="1188720" y="356616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Risks, Challenges &amp; Governance</a:t>
            </a:r>
            <a:endParaRPr lang="en-US" sz="1600" dirty="0"/>
          </a:p>
        </p:txBody>
      </p:sp>
      <p:sp>
        <p:nvSpPr>
          <p:cNvPr id="19" name="Shape 17"/>
          <p:cNvSpPr/>
          <p:nvPr/>
        </p:nvSpPr>
        <p:spPr>
          <a:xfrm>
            <a:off x="640080" y="4206240"/>
            <a:ext cx="365760" cy="365760"/>
          </a:xfrm>
          <a:prstGeom prst="ellipse">
            <a:avLst/>
          </a:prstGeom>
          <a:solidFill>
            <a:srgbClr val="00E5FF"/>
          </a:solidFill>
          <a:ln/>
        </p:spPr>
      </p:sp>
      <p:sp>
        <p:nvSpPr>
          <p:cNvPr id="20" name="Text 18"/>
          <p:cNvSpPr/>
          <p:nvPr/>
        </p:nvSpPr>
        <p:spPr>
          <a:xfrm>
            <a:off x="640080" y="4206240"/>
            <a:ext cx="365760" cy="365760"/>
          </a:xfrm>
          <a:prstGeom prst="rect">
            <a:avLst/>
          </a:prstGeom>
          <a:noFill/>
          <a:ln/>
        </p:spPr>
        <p:txBody>
          <a:bodyPr wrap="square" rtlCol="0" anchor="ctr"/>
          <a:lstStyle/>
          <a:p>
            <a:pPr algn="ctr" indent="0" marL="0">
              <a:buNone/>
            </a:pPr>
            <a:r>
              <a:rPr lang="en-US" sz="1400" b="1" dirty="0">
                <a:solidFill>
                  <a:srgbClr val="0D0D1A"/>
                </a:solidFill>
                <a:latin typeface="Arial" pitchFamily="34" charset="0"/>
                <a:ea typeface="Arial" pitchFamily="34" charset="-122"/>
                <a:cs typeface="Arial" pitchFamily="34" charset="-120"/>
              </a:rPr>
              <a:t>6</a:t>
            </a:r>
            <a:endParaRPr lang="en-US" sz="1400" dirty="0"/>
          </a:p>
        </p:txBody>
      </p:sp>
      <p:sp>
        <p:nvSpPr>
          <p:cNvPr id="21" name="Text 19"/>
          <p:cNvSpPr/>
          <p:nvPr/>
        </p:nvSpPr>
        <p:spPr>
          <a:xfrm>
            <a:off x="1188720" y="4160520"/>
            <a:ext cx="7315200" cy="457200"/>
          </a:xfrm>
          <a:prstGeom prst="rect">
            <a:avLst/>
          </a:prstGeom>
          <a:noFill/>
          <a:ln/>
        </p:spPr>
        <p:txBody>
          <a:bodyPr wrap="square" rtlCol="0" anchor="ctr"/>
          <a:lstStyle/>
          <a:p>
            <a:pPr indent="0" marL="0">
              <a:buNone/>
            </a:pPr>
            <a:r>
              <a:rPr lang="en-US" sz="1600" dirty="0">
                <a:solidFill>
                  <a:srgbClr val="FFFFFF"/>
                </a:solidFill>
                <a:latin typeface="Arial" pitchFamily="34" charset="0"/>
                <a:ea typeface="Arial" pitchFamily="34" charset="-122"/>
                <a:cs typeface="Arial" pitchFamily="34" charset="-120"/>
              </a:rPr>
              <a:t>Future Outlook &amp; Opportunities</a:t>
            </a:r>
            <a:endParaRPr lang="en-US" sz="1600" dirty="0"/>
          </a:p>
        </p:txBody>
      </p:sp>
      <p:sp>
        <p:nvSpPr>
          <p:cNvPr id="22" name="Text 20"/>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Why AI Agents Matter Now</a:t>
            </a:r>
            <a:endParaRPr lang="en-US" sz="2800" dirty="0"/>
          </a:p>
        </p:txBody>
      </p:sp>
      <p:sp>
        <p:nvSpPr>
          <p:cNvPr id="3" name="Shape 1"/>
          <p:cNvSpPr/>
          <p:nvPr/>
        </p:nvSpPr>
        <p:spPr>
          <a:xfrm>
            <a:off x="548640" y="868680"/>
            <a:ext cx="2926080" cy="36576"/>
          </a:xfrm>
          <a:prstGeom prst="rect">
            <a:avLst/>
          </a:prstGeom>
          <a:solidFill>
            <a:srgbClr val="00E5FF"/>
          </a:solidFill>
          <a:ln/>
        </p:spPr>
      </p:sp>
      <p:sp>
        <p:nvSpPr>
          <p:cNvPr id="4" name="Shape 2"/>
          <p:cNvSpPr/>
          <p:nvPr/>
        </p:nvSpPr>
        <p:spPr>
          <a:xfrm>
            <a:off x="548640" y="1188720"/>
            <a:ext cx="3840480" cy="2194560"/>
          </a:xfrm>
          <a:prstGeom prst="roundRect">
            <a:avLst>
              <a:gd name="adj" fmla="val 6250"/>
            </a:avLst>
          </a:prstGeom>
          <a:solidFill>
            <a:srgbClr val="252540"/>
          </a:solidFill>
          <a:ln w="19050">
            <a:solidFill>
              <a:srgbClr val="00E5FF"/>
            </a:solidFill>
            <a:prstDash val="solid"/>
          </a:ln>
        </p:spPr>
      </p:sp>
      <p:sp>
        <p:nvSpPr>
          <p:cNvPr id="5" name="Text 3"/>
          <p:cNvSpPr/>
          <p:nvPr/>
        </p:nvSpPr>
        <p:spPr>
          <a:xfrm>
            <a:off x="731520" y="1280160"/>
            <a:ext cx="3474720" cy="914400"/>
          </a:xfrm>
          <a:prstGeom prst="rect">
            <a:avLst/>
          </a:prstGeom>
          <a:noFill/>
          <a:ln/>
        </p:spPr>
        <p:txBody>
          <a:bodyPr wrap="square" rtlCol="0" anchor="ctr"/>
          <a:lstStyle/>
          <a:p>
            <a:pPr algn="ctr" indent="0" marL="0">
              <a:buNone/>
            </a:pPr>
            <a:r>
              <a:rPr lang="en-US" sz="5200" b="1" dirty="0">
                <a:solidFill>
                  <a:srgbClr val="00E5FF"/>
                </a:solidFill>
                <a:latin typeface="Arial" pitchFamily="34" charset="0"/>
                <a:ea typeface="Arial" pitchFamily="34" charset="-122"/>
                <a:cs typeface="Arial" pitchFamily="34" charset="-120"/>
              </a:rPr>
              <a:t>87%</a:t>
            </a:r>
            <a:endParaRPr lang="en-US" sz="5200" dirty="0"/>
          </a:p>
        </p:txBody>
      </p:sp>
      <p:sp>
        <p:nvSpPr>
          <p:cNvPr id="6" name="Text 4"/>
          <p:cNvSpPr/>
          <p:nvPr/>
        </p:nvSpPr>
        <p:spPr>
          <a:xfrm>
            <a:off x="731520" y="2103120"/>
            <a:ext cx="3474720" cy="914400"/>
          </a:xfrm>
          <a:prstGeom prst="rect">
            <a:avLst/>
          </a:prstGeom>
          <a:noFill/>
          <a:ln/>
        </p:spPr>
        <p:txBody>
          <a:bodyPr wrap="square" rtlCol="0" anchor="ctr"/>
          <a:lstStyle/>
          <a:p>
            <a:pPr algn="ctr" indent="0" marL="0">
              <a:lnSpc>
                <a:spcPct val="130000"/>
              </a:lnSpc>
              <a:buNone/>
            </a:pPr>
            <a:r>
              <a:rPr lang="en-US" sz="1400" dirty="0">
                <a:solidFill>
                  <a:srgbClr val="FFFFFF"/>
                </a:solidFill>
                <a:latin typeface="Arial" pitchFamily="34" charset="0"/>
                <a:ea typeface="Arial" pitchFamily="34" charset="-122"/>
                <a:cs typeface="Arial" pitchFamily="34" charset="-120"/>
              </a:rPr>
              <a:t>of Fortune 500 companies plan to</a:t>
            </a:r>
            <a:endParaRPr lang="en-US" sz="1400" dirty="0"/>
          </a:p>
          <a:p>
            <a:pPr algn="ctr" indent="0" marL="0">
              <a:lnSpc>
                <a:spcPct val="130000"/>
              </a:lnSpc>
              <a:buNone/>
            </a:pPr>
            <a:r>
              <a:rPr lang="en-US" sz="1400" dirty="0">
                <a:solidFill>
                  <a:srgbClr val="FFFFFF"/>
                </a:solidFill>
                <a:latin typeface="Arial" pitchFamily="34" charset="0"/>
                <a:ea typeface="Arial" pitchFamily="34" charset="-122"/>
                <a:cs typeface="Arial" pitchFamily="34" charset="-120"/>
              </a:rPr>
              <a:t>deploy AI agents by 2028</a:t>
            </a:r>
            <a:endParaRPr lang="en-US" sz="1400" dirty="0"/>
          </a:p>
        </p:txBody>
      </p:sp>
      <p:sp>
        <p:nvSpPr>
          <p:cNvPr id="7" name="Shape 5"/>
          <p:cNvSpPr/>
          <p:nvPr/>
        </p:nvSpPr>
        <p:spPr>
          <a:xfrm>
            <a:off x="4754880" y="1188720"/>
            <a:ext cx="3840480" cy="2194560"/>
          </a:xfrm>
          <a:prstGeom prst="roundRect">
            <a:avLst>
              <a:gd name="adj" fmla="val 6250"/>
            </a:avLst>
          </a:prstGeom>
          <a:solidFill>
            <a:srgbClr val="252540"/>
          </a:solidFill>
          <a:ln/>
        </p:spPr>
      </p:sp>
      <p:sp>
        <p:nvSpPr>
          <p:cNvPr id="8" name="Text 6"/>
          <p:cNvSpPr/>
          <p:nvPr/>
        </p:nvSpPr>
        <p:spPr>
          <a:xfrm>
            <a:off x="4937760" y="1325880"/>
            <a:ext cx="3474720" cy="457200"/>
          </a:xfrm>
          <a:prstGeom prst="rect">
            <a:avLst/>
          </a:prstGeom>
          <a:noFill/>
          <a:ln/>
        </p:spPr>
        <p:txBody>
          <a:bodyPr wrap="square" rtlCol="0" anchor="ctr"/>
          <a:lstStyle/>
          <a:p>
            <a:pPr indent="0" marL="0">
              <a:lnSpc>
                <a:spcPct val="110000"/>
              </a:lnSpc>
              <a:buNone/>
            </a:pPr>
            <a:r>
              <a:rPr lang="en-US" sz="1200" dirty="0">
                <a:solidFill>
                  <a:srgbClr val="B0B0C0"/>
                </a:solidFill>
                <a:latin typeface="Arial" pitchFamily="34" charset="0"/>
                <a:ea typeface="Arial" pitchFamily="34" charset="-122"/>
                <a:cs typeface="Arial" pitchFamily="34" charset="-120"/>
              </a:rPr>
              <a:t>→  Chatbots answered questions. Agents complete workflows.</a:t>
            </a:r>
            <a:endParaRPr lang="en-US" sz="1200" dirty="0"/>
          </a:p>
        </p:txBody>
      </p:sp>
      <p:sp>
        <p:nvSpPr>
          <p:cNvPr id="9" name="Text 7"/>
          <p:cNvSpPr/>
          <p:nvPr/>
        </p:nvSpPr>
        <p:spPr>
          <a:xfrm>
            <a:off x="4937760" y="1828800"/>
            <a:ext cx="3474720" cy="457200"/>
          </a:xfrm>
          <a:prstGeom prst="rect">
            <a:avLst/>
          </a:prstGeom>
          <a:noFill/>
          <a:ln/>
        </p:spPr>
        <p:txBody>
          <a:bodyPr wrap="square" rtlCol="0" anchor="ctr"/>
          <a:lstStyle/>
          <a:p>
            <a:pPr indent="0" marL="0">
              <a:lnSpc>
                <a:spcPct val="110000"/>
              </a:lnSpc>
              <a:buNone/>
            </a:pPr>
            <a:r>
              <a:rPr lang="en-US" sz="1200" dirty="0">
                <a:solidFill>
                  <a:srgbClr val="B0B0C0"/>
                </a:solidFill>
                <a:latin typeface="Arial" pitchFamily="34" charset="0"/>
                <a:ea typeface="Arial" pitchFamily="34" charset="-122"/>
                <a:cs typeface="Arial" pitchFamily="34" charset="-120"/>
              </a:rPr>
              <a:t>→  Multi-step reasoning enables end-to-end task execution.</a:t>
            </a:r>
            <a:endParaRPr lang="en-US" sz="1200" dirty="0"/>
          </a:p>
        </p:txBody>
      </p:sp>
      <p:sp>
        <p:nvSpPr>
          <p:cNvPr id="10" name="Text 8"/>
          <p:cNvSpPr/>
          <p:nvPr/>
        </p:nvSpPr>
        <p:spPr>
          <a:xfrm>
            <a:off x="4937760" y="2331720"/>
            <a:ext cx="3474720" cy="457200"/>
          </a:xfrm>
          <a:prstGeom prst="rect">
            <a:avLst/>
          </a:prstGeom>
          <a:noFill/>
          <a:ln/>
        </p:spPr>
        <p:txBody>
          <a:bodyPr wrap="square" rtlCol="0" anchor="ctr"/>
          <a:lstStyle/>
          <a:p>
            <a:pPr indent="0" marL="0">
              <a:lnSpc>
                <a:spcPct val="110000"/>
              </a:lnSpc>
              <a:buNone/>
            </a:pPr>
            <a:r>
              <a:rPr lang="en-US" sz="1200" dirty="0">
                <a:solidFill>
                  <a:srgbClr val="B0B0C0"/>
                </a:solidFill>
                <a:latin typeface="Arial" pitchFamily="34" charset="0"/>
                <a:ea typeface="Arial" pitchFamily="34" charset="-122"/>
                <a:cs typeface="Arial" pitchFamily="34" charset="-120"/>
              </a:rPr>
              <a:t>→  Tool-use and code generation let agents act, not just advise.</a:t>
            </a:r>
            <a:endParaRPr lang="en-US" sz="1200" dirty="0"/>
          </a:p>
        </p:txBody>
      </p:sp>
      <p:sp>
        <p:nvSpPr>
          <p:cNvPr id="11" name="Text 9"/>
          <p:cNvSpPr/>
          <p:nvPr/>
        </p:nvSpPr>
        <p:spPr>
          <a:xfrm>
            <a:off x="4937760" y="2834640"/>
            <a:ext cx="3474720" cy="457200"/>
          </a:xfrm>
          <a:prstGeom prst="rect">
            <a:avLst/>
          </a:prstGeom>
          <a:noFill/>
          <a:ln/>
        </p:spPr>
        <p:txBody>
          <a:bodyPr wrap="square" rtlCol="0" anchor="ctr"/>
          <a:lstStyle/>
          <a:p>
            <a:pPr indent="0" marL="0">
              <a:lnSpc>
                <a:spcPct val="110000"/>
              </a:lnSpc>
              <a:buNone/>
            </a:pPr>
            <a:r>
              <a:rPr lang="en-US" sz="1200" dirty="0">
                <a:solidFill>
                  <a:srgbClr val="B0B0C0"/>
                </a:solidFill>
                <a:latin typeface="Arial" pitchFamily="34" charset="0"/>
                <a:ea typeface="Arial" pitchFamily="34" charset="-122"/>
                <a:cs typeface="Arial" pitchFamily="34" charset="-120"/>
              </a:rPr>
              <a:t>→  The shift is from 'ask AI' to 'delegate to AI'.</a:t>
            </a:r>
            <a:endParaRPr lang="en-US" sz="1200" dirty="0"/>
          </a:p>
        </p:txBody>
      </p:sp>
      <p:sp>
        <p:nvSpPr>
          <p:cNvPr id="12" name="Text 10"/>
          <p:cNvSpPr/>
          <p:nvPr/>
        </p:nvSpPr>
        <p:spPr>
          <a:xfrm>
            <a:off x="548640" y="3657600"/>
            <a:ext cx="8046720" cy="731520"/>
          </a:xfrm>
          <a:prstGeom prst="rect">
            <a:avLst/>
          </a:prstGeom>
          <a:noFill/>
          <a:ln/>
        </p:spPr>
        <p:txBody>
          <a:bodyPr wrap="square" rtlCol="0" anchor="ctr"/>
          <a:lstStyle/>
          <a:p>
            <a:pPr indent="0" marL="0">
              <a:lnSpc>
                <a:spcPct val="130000"/>
              </a:lnSpc>
              <a:buNone/>
            </a:pPr>
            <a:r>
              <a:rPr lang="en-US" sz="1300" i="1" dirty="0">
                <a:solidFill>
                  <a:srgbClr val="B0B0C0"/>
                </a:solidFill>
                <a:latin typeface="Arial" pitchFamily="34" charset="0"/>
                <a:ea typeface="Arial" pitchFamily="34" charset="-122"/>
                <a:cs typeface="Arial" pitchFamily="34" charset="-120"/>
              </a:rPr>
              <a:t>AI agents represent the most significant shift in enterprise software since cloud computing. They don't just respond — they plan, execute, and iterate.</a:t>
            </a:r>
            <a:endParaRPr lang="en-US" sz="1300" dirty="0"/>
          </a:p>
        </p:txBody>
      </p:sp>
      <p:sp>
        <p:nvSpPr>
          <p:cNvPr id="13" name="Text 11"/>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The Market Opportunity</a:t>
            </a:r>
            <a:endParaRPr lang="en-US" sz="2800" dirty="0"/>
          </a:p>
        </p:txBody>
      </p:sp>
      <p:sp>
        <p:nvSpPr>
          <p:cNvPr id="3" name="Shape 1"/>
          <p:cNvSpPr/>
          <p:nvPr/>
        </p:nvSpPr>
        <p:spPr>
          <a:xfrm>
            <a:off x="548640" y="868680"/>
            <a:ext cx="2560320" cy="36576"/>
          </a:xfrm>
          <a:prstGeom prst="rect">
            <a:avLst/>
          </a:prstGeom>
          <a:solidFill>
            <a:srgbClr val="00E5FF"/>
          </a:solidFill>
          <a:ln/>
        </p:spPr>
      </p:sp>
      <p:sp>
        <p:nvSpPr>
          <p:cNvPr id="4" name="Text 2"/>
          <p:cNvSpPr/>
          <p:nvPr/>
        </p:nvSpPr>
        <p:spPr>
          <a:xfrm>
            <a:off x="548640" y="1371600"/>
            <a:ext cx="8229600" cy="1463040"/>
          </a:xfrm>
          <a:prstGeom prst="rect">
            <a:avLst/>
          </a:prstGeom>
          <a:noFill/>
          <a:ln/>
        </p:spPr>
        <p:txBody>
          <a:bodyPr wrap="square" rtlCol="0" anchor="ctr"/>
          <a:lstStyle/>
          <a:p>
            <a:pPr algn="ctr" indent="0" marL="0">
              <a:buNone/>
            </a:pPr>
            <a:r>
              <a:rPr lang="en-US" sz="8000" b="1" dirty="0">
                <a:solidFill>
                  <a:srgbClr val="00E5FF"/>
                </a:solidFill>
                <a:latin typeface="Arial" pitchFamily="34" charset="0"/>
                <a:ea typeface="Arial" pitchFamily="34" charset="-122"/>
                <a:cs typeface="Arial" pitchFamily="34" charset="-120"/>
              </a:rPr>
              <a:t>$47.1B</a:t>
            </a:r>
            <a:endParaRPr lang="en-US" sz="8000" dirty="0"/>
          </a:p>
        </p:txBody>
      </p:sp>
      <p:sp>
        <p:nvSpPr>
          <p:cNvPr id="5" name="Text 3"/>
          <p:cNvSpPr/>
          <p:nvPr/>
        </p:nvSpPr>
        <p:spPr>
          <a:xfrm>
            <a:off x="548640" y="2743200"/>
            <a:ext cx="8229600" cy="548640"/>
          </a:xfrm>
          <a:prstGeom prst="rect">
            <a:avLst/>
          </a:prstGeom>
          <a:noFill/>
          <a:ln/>
        </p:spPr>
        <p:txBody>
          <a:bodyPr wrap="square" rtlCol="0" anchor="ctr"/>
          <a:lstStyle/>
          <a:p>
            <a:pPr algn="ctr" indent="0" marL="0">
              <a:buNone/>
            </a:pPr>
            <a:r>
              <a:rPr lang="en-US" sz="2200" dirty="0">
                <a:solidFill>
                  <a:srgbClr val="FFFFFF"/>
                </a:solidFill>
                <a:latin typeface="Arial" pitchFamily="34" charset="0"/>
                <a:ea typeface="Arial" pitchFamily="34" charset="-122"/>
                <a:cs typeface="Arial" pitchFamily="34" charset="-120"/>
              </a:rPr>
              <a:t>projected AI agent market by 2030</a:t>
            </a:r>
            <a:endParaRPr lang="en-US" sz="2200" dirty="0"/>
          </a:p>
        </p:txBody>
      </p:sp>
      <p:sp>
        <p:nvSpPr>
          <p:cNvPr id="6" name="Shape 4"/>
          <p:cNvSpPr/>
          <p:nvPr/>
        </p:nvSpPr>
        <p:spPr>
          <a:xfrm>
            <a:off x="3200400" y="3383280"/>
            <a:ext cx="2743200" cy="36576"/>
          </a:xfrm>
          <a:prstGeom prst="rect">
            <a:avLst/>
          </a:prstGeom>
          <a:solidFill>
            <a:srgbClr val="FF00E5"/>
          </a:solidFill>
          <a:ln/>
        </p:spPr>
      </p:sp>
      <p:sp>
        <p:nvSpPr>
          <p:cNvPr id="7" name="Shape 5"/>
          <p:cNvSpPr/>
          <p:nvPr/>
        </p:nvSpPr>
        <p:spPr>
          <a:xfrm>
            <a:off x="914400" y="3657600"/>
            <a:ext cx="2377440" cy="914400"/>
          </a:xfrm>
          <a:prstGeom prst="roundRect">
            <a:avLst>
              <a:gd name="adj" fmla="val 10000"/>
            </a:avLst>
          </a:prstGeom>
          <a:solidFill>
            <a:srgbClr val="252540"/>
          </a:solidFill>
          <a:ln w="12700">
            <a:solidFill>
              <a:srgbClr val="00E5FF"/>
            </a:solidFill>
            <a:prstDash val="solid"/>
          </a:ln>
        </p:spPr>
      </p:sp>
      <p:sp>
        <p:nvSpPr>
          <p:cNvPr id="8" name="Text 6"/>
          <p:cNvSpPr/>
          <p:nvPr/>
        </p:nvSpPr>
        <p:spPr>
          <a:xfrm>
            <a:off x="914400" y="3657600"/>
            <a:ext cx="2377440" cy="548640"/>
          </a:xfrm>
          <a:prstGeom prst="rect">
            <a:avLst/>
          </a:prstGeom>
          <a:noFill/>
          <a:ln/>
        </p:spPr>
        <p:txBody>
          <a:bodyPr wrap="square" rtlCol="0" anchor="ctr"/>
          <a:lstStyle/>
          <a:p>
            <a:pPr algn="ctr" indent="0" marL="0">
              <a:buNone/>
            </a:pPr>
            <a:r>
              <a:rPr lang="en-US" sz="2400" b="1" dirty="0">
                <a:solidFill>
                  <a:srgbClr val="00E5FF"/>
                </a:solidFill>
                <a:latin typeface="Arial" pitchFamily="34" charset="0"/>
                <a:ea typeface="Arial" pitchFamily="34" charset="-122"/>
                <a:cs typeface="Arial" pitchFamily="34" charset="-120"/>
              </a:rPr>
              <a:t>43.8%</a:t>
            </a:r>
            <a:endParaRPr lang="en-US" sz="2400" dirty="0"/>
          </a:p>
        </p:txBody>
      </p:sp>
      <p:sp>
        <p:nvSpPr>
          <p:cNvPr id="9" name="Text 7"/>
          <p:cNvSpPr/>
          <p:nvPr/>
        </p:nvSpPr>
        <p:spPr>
          <a:xfrm>
            <a:off x="914400" y="4114800"/>
            <a:ext cx="237744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CAGR</a:t>
            </a:r>
            <a:endParaRPr lang="en-US" sz="1100" dirty="0"/>
          </a:p>
        </p:txBody>
      </p:sp>
      <p:sp>
        <p:nvSpPr>
          <p:cNvPr id="10" name="Shape 8"/>
          <p:cNvSpPr/>
          <p:nvPr/>
        </p:nvSpPr>
        <p:spPr>
          <a:xfrm>
            <a:off x="3657600" y="3657600"/>
            <a:ext cx="2377440" cy="914400"/>
          </a:xfrm>
          <a:prstGeom prst="roundRect">
            <a:avLst>
              <a:gd name="adj" fmla="val 10000"/>
            </a:avLst>
          </a:prstGeom>
          <a:solidFill>
            <a:srgbClr val="252540"/>
          </a:solidFill>
          <a:ln w="12700">
            <a:solidFill>
              <a:srgbClr val="FF00E5"/>
            </a:solidFill>
            <a:prstDash val="solid"/>
          </a:ln>
        </p:spPr>
      </p:sp>
      <p:sp>
        <p:nvSpPr>
          <p:cNvPr id="11" name="Text 9"/>
          <p:cNvSpPr/>
          <p:nvPr/>
        </p:nvSpPr>
        <p:spPr>
          <a:xfrm>
            <a:off x="3657600" y="3657600"/>
            <a:ext cx="2377440" cy="548640"/>
          </a:xfrm>
          <a:prstGeom prst="rect">
            <a:avLst/>
          </a:prstGeom>
          <a:noFill/>
          <a:ln/>
        </p:spPr>
        <p:txBody>
          <a:bodyPr wrap="square" rtlCol="0" anchor="ctr"/>
          <a:lstStyle/>
          <a:p>
            <a:pPr algn="ctr" indent="0" marL="0">
              <a:buNone/>
            </a:pPr>
            <a:r>
              <a:rPr lang="en-US" sz="2400" b="1" dirty="0">
                <a:solidFill>
                  <a:srgbClr val="FF00E5"/>
                </a:solidFill>
                <a:latin typeface="Arial" pitchFamily="34" charset="0"/>
                <a:ea typeface="Arial" pitchFamily="34" charset="-122"/>
                <a:cs typeface="Arial" pitchFamily="34" charset="-120"/>
              </a:rPr>
              <a:t>$5.2B</a:t>
            </a:r>
            <a:endParaRPr lang="en-US" sz="2400" dirty="0"/>
          </a:p>
        </p:txBody>
      </p:sp>
      <p:sp>
        <p:nvSpPr>
          <p:cNvPr id="12" name="Text 10"/>
          <p:cNvSpPr/>
          <p:nvPr/>
        </p:nvSpPr>
        <p:spPr>
          <a:xfrm>
            <a:off x="3657600" y="4114800"/>
            <a:ext cx="237744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2024 Market</a:t>
            </a:r>
            <a:endParaRPr lang="en-US" sz="1100" dirty="0"/>
          </a:p>
        </p:txBody>
      </p:sp>
      <p:sp>
        <p:nvSpPr>
          <p:cNvPr id="13" name="Shape 11"/>
          <p:cNvSpPr/>
          <p:nvPr/>
        </p:nvSpPr>
        <p:spPr>
          <a:xfrm>
            <a:off x="6400800" y="3657600"/>
            <a:ext cx="2377440" cy="914400"/>
          </a:xfrm>
          <a:prstGeom prst="roundRect">
            <a:avLst>
              <a:gd name="adj" fmla="val 10000"/>
            </a:avLst>
          </a:prstGeom>
          <a:solidFill>
            <a:srgbClr val="252540"/>
          </a:solidFill>
          <a:ln w="12700">
            <a:solidFill>
              <a:srgbClr val="76FF03"/>
            </a:solidFill>
            <a:prstDash val="solid"/>
          </a:ln>
        </p:spPr>
      </p:sp>
      <p:sp>
        <p:nvSpPr>
          <p:cNvPr id="14" name="Text 12"/>
          <p:cNvSpPr/>
          <p:nvPr/>
        </p:nvSpPr>
        <p:spPr>
          <a:xfrm>
            <a:off x="6400800" y="3657600"/>
            <a:ext cx="2377440" cy="548640"/>
          </a:xfrm>
          <a:prstGeom prst="rect">
            <a:avLst/>
          </a:prstGeom>
          <a:noFill/>
          <a:ln/>
        </p:spPr>
        <p:txBody>
          <a:bodyPr wrap="square" rtlCol="0" anchor="ctr"/>
          <a:lstStyle/>
          <a:p>
            <a:pPr algn="ctr" indent="0" marL="0">
              <a:buNone/>
            </a:pPr>
            <a:r>
              <a:rPr lang="en-US" sz="2400" b="1" dirty="0">
                <a:solidFill>
                  <a:srgbClr val="76FF03"/>
                </a:solidFill>
                <a:latin typeface="Arial" pitchFamily="34" charset="0"/>
                <a:ea typeface="Arial" pitchFamily="34" charset="-122"/>
                <a:cs typeface="Arial" pitchFamily="34" charset="-120"/>
              </a:rPr>
              <a:t>9.1×</a:t>
            </a:r>
            <a:endParaRPr lang="en-US" sz="2400" dirty="0"/>
          </a:p>
        </p:txBody>
      </p:sp>
      <p:sp>
        <p:nvSpPr>
          <p:cNvPr id="15" name="Text 13"/>
          <p:cNvSpPr/>
          <p:nvPr/>
        </p:nvSpPr>
        <p:spPr>
          <a:xfrm>
            <a:off x="6400800" y="4114800"/>
            <a:ext cx="2377440" cy="365760"/>
          </a:xfrm>
          <a:prstGeom prst="rect">
            <a:avLst/>
          </a:prstGeom>
          <a:noFill/>
          <a:ln/>
        </p:spPr>
        <p:txBody>
          <a:bodyPr wrap="square" rtlCol="0" anchor="ctr"/>
          <a:lstStyle/>
          <a:p>
            <a:pPr algn="ctr" indent="0" marL="0">
              <a:buNone/>
            </a:pPr>
            <a:r>
              <a:rPr lang="en-US" sz="1100" dirty="0">
                <a:solidFill>
                  <a:srgbClr val="B0B0C0"/>
                </a:solidFill>
                <a:latin typeface="Arial" pitchFamily="34" charset="0"/>
                <a:ea typeface="Arial" pitchFamily="34" charset="-122"/>
                <a:cs typeface="Arial" pitchFamily="34" charset="-120"/>
              </a:rPr>
              <a:t>Growth Factor</a:t>
            </a:r>
            <a:endParaRPr lang="en-US" sz="11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AI Agent Market by Sector (2030 Projected)</a:t>
            </a:r>
            <a:endParaRPr lang="en-US" sz="2800" dirty="0"/>
          </a:p>
        </p:txBody>
      </p:sp>
      <p:sp>
        <p:nvSpPr>
          <p:cNvPr id="3" name="Shape 1"/>
          <p:cNvSpPr/>
          <p:nvPr/>
        </p:nvSpPr>
        <p:spPr>
          <a:xfrm>
            <a:off x="548640" y="868680"/>
            <a:ext cx="4114800" cy="36576"/>
          </a:xfrm>
          <a:prstGeom prst="rect">
            <a:avLst/>
          </a:prstGeom>
          <a:solidFill>
            <a:srgbClr val="00E5FF"/>
          </a:solidFill>
          <a:ln/>
        </p:spPr>
      </p:sp>
      <p:graphicFrame>
        <p:nvGraphicFramePr>
          <p:cNvPr id="4" name="Chart 0" descr=""/>
          <p:cNvGraphicFramePr/>
          <p:nvPr/>
        </p:nvGraphicFramePr>
        <p:xfrm>
          <a:off x="548640" y="1097280"/>
          <a:ext cx="8046720" cy="36576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  |  Projected 2030 figures (illustrative)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Agent Types by Deployment Share</a:t>
            </a:r>
            <a:endParaRPr lang="en-US" sz="2800" dirty="0"/>
          </a:p>
        </p:txBody>
      </p:sp>
      <p:sp>
        <p:nvSpPr>
          <p:cNvPr id="3" name="Shape 1"/>
          <p:cNvSpPr/>
          <p:nvPr/>
        </p:nvSpPr>
        <p:spPr>
          <a:xfrm>
            <a:off x="548640" y="868680"/>
            <a:ext cx="3474720" cy="36576"/>
          </a:xfrm>
          <a:prstGeom prst="rect">
            <a:avLst/>
          </a:prstGeom>
          <a:solidFill>
            <a:srgbClr val="00E5FF"/>
          </a:solidFill>
          <a:ln/>
        </p:spPr>
      </p:sp>
      <p:graphicFrame>
        <p:nvGraphicFramePr>
          <p:cNvPr id="4" name="Chart 0" descr=""/>
          <p:cNvGraphicFramePr/>
          <p:nvPr/>
        </p:nvGraphicFramePr>
        <p:xfrm>
          <a:off x="365760" y="1097280"/>
          <a:ext cx="4572000" cy="365760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5120640" y="1188720"/>
            <a:ext cx="3657600" cy="320040"/>
          </a:xfrm>
          <a:prstGeom prst="rect">
            <a:avLst/>
          </a:prstGeom>
          <a:noFill/>
          <a:ln/>
        </p:spPr>
        <p:txBody>
          <a:bodyPr wrap="square" rtlCol="0" anchor="ctr"/>
          <a:lstStyle/>
          <a:p>
            <a:pPr indent="0" marL="0">
              <a:buNone/>
            </a:pPr>
            <a:r>
              <a:rPr lang="en-US" sz="1200" b="1" dirty="0">
                <a:solidFill>
                  <a:srgbClr val="00E5FF"/>
                </a:solidFill>
                <a:latin typeface="Arial" pitchFamily="34" charset="0"/>
                <a:ea typeface="Arial" pitchFamily="34" charset="-122"/>
                <a:cs typeface="Arial" pitchFamily="34" charset="-120"/>
              </a:rPr>
              <a:t>Task Automation (35%)</a:t>
            </a:r>
            <a:endParaRPr lang="en-US" sz="1200" dirty="0"/>
          </a:p>
        </p:txBody>
      </p:sp>
      <p:sp>
        <p:nvSpPr>
          <p:cNvPr id="6" name="Text 3"/>
          <p:cNvSpPr/>
          <p:nvPr/>
        </p:nvSpPr>
        <p:spPr>
          <a:xfrm>
            <a:off x="5120640" y="1463040"/>
            <a:ext cx="3657600" cy="320040"/>
          </a:xfrm>
          <a:prstGeom prst="rect">
            <a:avLst/>
          </a:prstGeom>
          <a:noFill/>
          <a:ln/>
        </p:spPr>
        <p:txBody>
          <a:bodyPr wrap="square" rtlCol="0" anchor="ctr"/>
          <a:lstStyle/>
          <a:p>
            <a:pPr indent="0" marL="0">
              <a:buNone/>
            </a:pPr>
            <a:r>
              <a:rPr lang="en-US" sz="1100" dirty="0">
                <a:solidFill>
                  <a:srgbClr val="B0B0C0"/>
                </a:solidFill>
                <a:latin typeface="Arial" pitchFamily="34" charset="0"/>
                <a:ea typeface="Arial" pitchFamily="34" charset="-122"/>
                <a:cs typeface="Arial" pitchFamily="34" charset="-120"/>
              </a:rPr>
              <a:t>Email triage, data entry, code review, CI/CD</a:t>
            </a:r>
            <a:endParaRPr lang="en-US" sz="1100" dirty="0"/>
          </a:p>
        </p:txBody>
      </p:sp>
      <p:sp>
        <p:nvSpPr>
          <p:cNvPr id="7" name="Text 4"/>
          <p:cNvSpPr/>
          <p:nvPr/>
        </p:nvSpPr>
        <p:spPr>
          <a:xfrm>
            <a:off x="5120640" y="1920240"/>
            <a:ext cx="3657600" cy="320040"/>
          </a:xfrm>
          <a:prstGeom prst="rect">
            <a:avLst/>
          </a:prstGeom>
          <a:noFill/>
          <a:ln/>
        </p:spPr>
        <p:txBody>
          <a:bodyPr wrap="square" rtlCol="0" anchor="ctr"/>
          <a:lstStyle/>
          <a:p>
            <a:pPr indent="0" marL="0">
              <a:buNone/>
            </a:pPr>
            <a:r>
              <a:rPr lang="en-US" sz="1200" b="1" dirty="0">
                <a:solidFill>
                  <a:srgbClr val="00E5FF"/>
                </a:solidFill>
                <a:latin typeface="Arial" pitchFamily="34" charset="0"/>
                <a:ea typeface="Arial" pitchFamily="34" charset="-122"/>
                <a:cs typeface="Arial" pitchFamily="34" charset="-120"/>
              </a:rPr>
              <a:t>Conversational (25%)</a:t>
            </a:r>
            <a:endParaRPr lang="en-US" sz="1200" dirty="0"/>
          </a:p>
        </p:txBody>
      </p:sp>
      <p:sp>
        <p:nvSpPr>
          <p:cNvPr id="8" name="Text 5"/>
          <p:cNvSpPr/>
          <p:nvPr/>
        </p:nvSpPr>
        <p:spPr>
          <a:xfrm>
            <a:off x="5120640" y="2194560"/>
            <a:ext cx="3657600" cy="320040"/>
          </a:xfrm>
          <a:prstGeom prst="rect">
            <a:avLst/>
          </a:prstGeom>
          <a:noFill/>
          <a:ln/>
        </p:spPr>
        <p:txBody>
          <a:bodyPr wrap="square" rtlCol="0" anchor="ctr"/>
          <a:lstStyle/>
          <a:p>
            <a:pPr indent="0" marL="0">
              <a:buNone/>
            </a:pPr>
            <a:r>
              <a:rPr lang="en-US" sz="1100" dirty="0">
                <a:solidFill>
                  <a:srgbClr val="B0B0C0"/>
                </a:solidFill>
                <a:latin typeface="Arial" pitchFamily="34" charset="0"/>
                <a:ea typeface="Arial" pitchFamily="34" charset="-122"/>
                <a:cs typeface="Arial" pitchFamily="34" charset="-120"/>
              </a:rPr>
              <a:t>Customer service, onboarding, internal Q&amp;A</a:t>
            </a:r>
            <a:endParaRPr lang="en-US" sz="1100" dirty="0"/>
          </a:p>
        </p:txBody>
      </p:sp>
      <p:sp>
        <p:nvSpPr>
          <p:cNvPr id="9" name="Text 6"/>
          <p:cNvSpPr/>
          <p:nvPr/>
        </p:nvSpPr>
        <p:spPr>
          <a:xfrm>
            <a:off x="5120640" y="2651760"/>
            <a:ext cx="3657600" cy="320040"/>
          </a:xfrm>
          <a:prstGeom prst="rect">
            <a:avLst/>
          </a:prstGeom>
          <a:noFill/>
          <a:ln/>
        </p:spPr>
        <p:txBody>
          <a:bodyPr wrap="square" rtlCol="0" anchor="ctr"/>
          <a:lstStyle/>
          <a:p>
            <a:pPr indent="0" marL="0">
              <a:buNone/>
            </a:pPr>
            <a:r>
              <a:rPr lang="en-US" sz="1200" b="1" dirty="0">
                <a:solidFill>
                  <a:srgbClr val="00E5FF"/>
                </a:solidFill>
                <a:latin typeface="Arial" pitchFamily="34" charset="0"/>
                <a:ea typeface="Arial" pitchFamily="34" charset="-122"/>
                <a:cs typeface="Arial" pitchFamily="34" charset="-120"/>
              </a:rPr>
              <a:t>Decision Support (20%)</a:t>
            </a:r>
            <a:endParaRPr lang="en-US" sz="1200" dirty="0"/>
          </a:p>
        </p:txBody>
      </p:sp>
      <p:sp>
        <p:nvSpPr>
          <p:cNvPr id="10" name="Text 7"/>
          <p:cNvSpPr/>
          <p:nvPr/>
        </p:nvSpPr>
        <p:spPr>
          <a:xfrm>
            <a:off x="5120640" y="2926080"/>
            <a:ext cx="3657600" cy="320040"/>
          </a:xfrm>
          <a:prstGeom prst="rect">
            <a:avLst/>
          </a:prstGeom>
          <a:noFill/>
          <a:ln/>
        </p:spPr>
        <p:txBody>
          <a:bodyPr wrap="square" rtlCol="0" anchor="ctr"/>
          <a:lstStyle/>
          <a:p>
            <a:pPr indent="0" marL="0">
              <a:buNone/>
            </a:pPr>
            <a:r>
              <a:rPr lang="en-US" sz="1100" dirty="0">
                <a:solidFill>
                  <a:srgbClr val="B0B0C0"/>
                </a:solidFill>
                <a:latin typeface="Arial" pitchFamily="34" charset="0"/>
                <a:ea typeface="Arial" pitchFamily="34" charset="-122"/>
                <a:cs typeface="Arial" pitchFamily="34" charset="-120"/>
              </a:rPr>
              <a:t>Risk assessment, pricing, resource allocation</a:t>
            </a:r>
            <a:endParaRPr lang="en-US" sz="1100" dirty="0"/>
          </a:p>
        </p:txBody>
      </p:sp>
      <p:sp>
        <p:nvSpPr>
          <p:cNvPr id="11" name="Text 8"/>
          <p:cNvSpPr/>
          <p:nvPr/>
        </p:nvSpPr>
        <p:spPr>
          <a:xfrm>
            <a:off x="5120640" y="3383280"/>
            <a:ext cx="3657600" cy="320040"/>
          </a:xfrm>
          <a:prstGeom prst="rect">
            <a:avLst/>
          </a:prstGeom>
          <a:noFill/>
          <a:ln/>
        </p:spPr>
        <p:txBody>
          <a:bodyPr wrap="square" rtlCol="0" anchor="ctr"/>
          <a:lstStyle/>
          <a:p>
            <a:pPr indent="0" marL="0">
              <a:buNone/>
            </a:pPr>
            <a:r>
              <a:rPr lang="en-US" sz="1200" b="1" dirty="0">
                <a:solidFill>
                  <a:srgbClr val="00E5FF"/>
                </a:solidFill>
                <a:latin typeface="Arial" pitchFamily="34" charset="0"/>
                <a:ea typeface="Arial" pitchFamily="34" charset="-122"/>
                <a:cs typeface="Arial" pitchFamily="34" charset="-120"/>
              </a:rPr>
              <a:t>Creative (12%)</a:t>
            </a:r>
            <a:endParaRPr lang="en-US" sz="1200" dirty="0"/>
          </a:p>
        </p:txBody>
      </p:sp>
      <p:sp>
        <p:nvSpPr>
          <p:cNvPr id="12" name="Text 9"/>
          <p:cNvSpPr/>
          <p:nvPr/>
        </p:nvSpPr>
        <p:spPr>
          <a:xfrm>
            <a:off x="5120640" y="3657600"/>
            <a:ext cx="3657600" cy="320040"/>
          </a:xfrm>
          <a:prstGeom prst="rect">
            <a:avLst/>
          </a:prstGeom>
          <a:noFill/>
          <a:ln/>
        </p:spPr>
        <p:txBody>
          <a:bodyPr wrap="square" rtlCol="0" anchor="ctr"/>
          <a:lstStyle/>
          <a:p>
            <a:pPr indent="0" marL="0">
              <a:buNone/>
            </a:pPr>
            <a:r>
              <a:rPr lang="en-US" sz="1100" dirty="0">
                <a:solidFill>
                  <a:srgbClr val="B0B0C0"/>
                </a:solidFill>
                <a:latin typeface="Arial" pitchFamily="34" charset="0"/>
                <a:ea typeface="Arial" pitchFamily="34" charset="-122"/>
                <a:cs typeface="Arial" pitchFamily="34" charset="-120"/>
              </a:rPr>
              <a:t>Content drafting, design generation, copywriting</a:t>
            </a:r>
            <a:endParaRPr lang="en-US" sz="1100" dirty="0"/>
          </a:p>
        </p:txBody>
      </p:sp>
      <p:sp>
        <p:nvSpPr>
          <p:cNvPr id="13" name="Text 10"/>
          <p:cNvSpPr/>
          <p:nvPr/>
        </p:nvSpPr>
        <p:spPr>
          <a:xfrm>
            <a:off x="5120640" y="4114800"/>
            <a:ext cx="3657600" cy="320040"/>
          </a:xfrm>
          <a:prstGeom prst="rect">
            <a:avLst/>
          </a:prstGeom>
          <a:noFill/>
          <a:ln/>
        </p:spPr>
        <p:txBody>
          <a:bodyPr wrap="square" rtlCol="0" anchor="ctr"/>
          <a:lstStyle/>
          <a:p>
            <a:pPr indent="0" marL="0">
              <a:buNone/>
            </a:pPr>
            <a:r>
              <a:rPr lang="en-US" sz="1200" b="1" dirty="0">
                <a:solidFill>
                  <a:srgbClr val="00E5FF"/>
                </a:solidFill>
                <a:latin typeface="Arial" pitchFamily="34" charset="0"/>
                <a:ea typeface="Arial" pitchFamily="34" charset="-122"/>
                <a:cs typeface="Arial" pitchFamily="34" charset="-120"/>
              </a:rPr>
              <a:t>Research (8%)</a:t>
            </a:r>
            <a:endParaRPr lang="en-US" sz="1200" dirty="0"/>
          </a:p>
        </p:txBody>
      </p:sp>
      <p:sp>
        <p:nvSpPr>
          <p:cNvPr id="14" name="Text 11"/>
          <p:cNvSpPr/>
          <p:nvPr/>
        </p:nvSpPr>
        <p:spPr>
          <a:xfrm>
            <a:off x="5120640" y="4389120"/>
            <a:ext cx="3657600" cy="320040"/>
          </a:xfrm>
          <a:prstGeom prst="rect">
            <a:avLst/>
          </a:prstGeom>
          <a:noFill/>
          <a:ln/>
        </p:spPr>
        <p:txBody>
          <a:bodyPr wrap="square" rtlCol="0" anchor="ctr"/>
          <a:lstStyle/>
          <a:p>
            <a:pPr indent="0" marL="0">
              <a:buNone/>
            </a:pPr>
            <a:r>
              <a:rPr lang="en-US" sz="1100" dirty="0">
                <a:solidFill>
                  <a:srgbClr val="B0B0C0"/>
                </a:solidFill>
                <a:latin typeface="Arial" pitchFamily="34" charset="0"/>
                <a:ea typeface="Arial" pitchFamily="34" charset="-122"/>
                <a:cs typeface="Arial" pitchFamily="34" charset="-120"/>
              </a:rPr>
              <a:t>Market analysis, literature review, competitive intel</a:t>
            </a:r>
            <a:endParaRPr lang="en-US" sz="1100" dirty="0"/>
          </a:p>
        </p:txBody>
      </p:sp>
      <p:sp>
        <p:nvSpPr>
          <p:cNvPr id="15" name="Text 12"/>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The AI Agent Timeline</a:t>
            </a:r>
            <a:endParaRPr lang="en-US" sz="2800" dirty="0"/>
          </a:p>
        </p:txBody>
      </p:sp>
      <p:sp>
        <p:nvSpPr>
          <p:cNvPr id="3" name="Shape 1"/>
          <p:cNvSpPr/>
          <p:nvPr/>
        </p:nvSpPr>
        <p:spPr>
          <a:xfrm>
            <a:off x="548640" y="868680"/>
            <a:ext cx="2377440" cy="36576"/>
          </a:xfrm>
          <a:prstGeom prst="rect">
            <a:avLst/>
          </a:prstGeom>
          <a:solidFill>
            <a:srgbClr val="00E5FF"/>
          </a:solidFill>
          <a:ln/>
        </p:spPr>
      </p:sp>
      <p:sp>
        <p:nvSpPr>
          <p:cNvPr id="4" name="Shape 2"/>
          <p:cNvSpPr/>
          <p:nvPr/>
        </p:nvSpPr>
        <p:spPr>
          <a:xfrm>
            <a:off x="731520" y="2926080"/>
            <a:ext cx="7680960" cy="45720"/>
          </a:xfrm>
          <a:prstGeom prst="rect">
            <a:avLst/>
          </a:prstGeom>
          <a:solidFill>
            <a:srgbClr val="00E5FF"/>
          </a:solidFill>
          <a:ln/>
        </p:spPr>
      </p:sp>
      <p:sp>
        <p:nvSpPr>
          <p:cNvPr id="5" name="Shape 3"/>
          <p:cNvSpPr/>
          <p:nvPr/>
        </p:nvSpPr>
        <p:spPr>
          <a:xfrm>
            <a:off x="1051560" y="2834640"/>
            <a:ext cx="256032" cy="256032"/>
          </a:xfrm>
          <a:prstGeom prst="ellipse">
            <a:avLst/>
          </a:prstGeom>
          <a:solidFill>
            <a:srgbClr val="00E5FF"/>
          </a:solidFill>
          <a:ln/>
        </p:spPr>
      </p:sp>
      <p:sp>
        <p:nvSpPr>
          <p:cNvPr id="6" name="Shape 4"/>
          <p:cNvSpPr/>
          <p:nvPr/>
        </p:nvSpPr>
        <p:spPr>
          <a:xfrm>
            <a:off x="1161288" y="2286000"/>
            <a:ext cx="18288" cy="548640"/>
          </a:xfrm>
          <a:prstGeom prst="rect">
            <a:avLst/>
          </a:prstGeom>
          <a:solidFill>
            <a:srgbClr val="3A3A5C"/>
          </a:solidFill>
          <a:ln/>
        </p:spPr>
      </p:sp>
      <p:sp>
        <p:nvSpPr>
          <p:cNvPr id="7" name="Shape 5"/>
          <p:cNvSpPr/>
          <p:nvPr/>
        </p:nvSpPr>
        <p:spPr>
          <a:xfrm>
            <a:off x="914400" y="1188720"/>
            <a:ext cx="1234440" cy="1005840"/>
          </a:xfrm>
          <a:prstGeom prst="roundRect">
            <a:avLst>
              <a:gd name="adj" fmla="val 7273"/>
            </a:avLst>
          </a:prstGeom>
          <a:solidFill>
            <a:srgbClr val="252540"/>
          </a:solidFill>
          <a:ln w="12700">
            <a:solidFill>
              <a:srgbClr val="00E5FF"/>
            </a:solidFill>
            <a:prstDash val="solid"/>
          </a:ln>
        </p:spPr>
      </p:sp>
      <p:sp>
        <p:nvSpPr>
          <p:cNvPr id="8" name="Text 6"/>
          <p:cNvSpPr/>
          <p:nvPr/>
        </p:nvSpPr>
        <p:spPr>
          <a:xfrm>
            <a:off x="914400" y="1234440"/>
            <a:ext cx="1234440" cy="274320"/>
          </a:xfrm>
          <a:prstGeom prst="rect">
            <a:avLst/>
          </a:prstGeom>
          <a:noFill/>
          <a:ln/>
        </p:spPr>
        <p:txBody>
          <a:bodyPr wrap="square" rtlCol="0" anchor="ctr"/>
          <a:lstStyle/>
          <a:p>
            <a:pPr algn="ctr" indent="0" marL="0">
              <a:buNone/>
            </a:pPr>
            <a:r>
              <a:rPr lang="en-US" sz="1400" b="1" dirty="0">
                <a:solidFill>
                  <a:srgbClr val="00E5FF"/>
                </a:solidFill>
                <a:latin typeface="Arial" pitchFamily="34" charset="0"/>
                <a:ea typeface="Arial" pitchFamily="34" charset="-122"/>
                <a:cs typeface="Arial" pitchFamily="34" charset="-120"/>
              </a:rPr>
              <a:t>2022</a:t>
            </a:r>
            <a:endParaRPr lang="en-US" sz="1400" dirty="0"/>
          </a:p>
        </p:txBody>
      </p:sp>
      <p:sp>
        <p:nvSpPr>
          <p:cNvPr id="9" name="Text 7"/>
          <p:cNvSpPr/>
          <p:nvPr/>
        </p:nvSpPr>
        <p:spPr>
          <a:xfrm>
            <a:off x="914400" y="146304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ChatGPT launches</a:t>
            </a:r>
            <a:endParaRPr lang="en-US" sz="1000" dirty="0"/>
          </a:p>
        </p:txBody>
      </p:sp>
      <p:sp>
        <p:nvSpPr>
          <p:cNvPr id="10" name="Text 8"/>
          <p:cNvSpPr/>
          <p:nvPr/>
        </p:nvSpPr>
        <p:spPr>
          <a:xfrm>
            <a:off x="914400" y="173736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Conversational AI goes mainstream</a:t>
            </a:r>
            <a:endParaRPr lang="en-US" sz="900" dirty="0"/>
          </a:p>
        </p:txBody>
      </p:sp>
      <p:sp>
        <p:nvSpPr>
          <p:cNvPr id="11" name="Shape 9"/>
          <p:cNvSpPr/>
          <p:nvPr/>
        </p:nvSpPr>
        <p:spPr>
          <a:xfrm>
            <a:off x="2377440" y="2834640"/>
            <a:ext cx="256032" cy="256032"/>
          </a:xfrm>
          <a:prstGeom prst="ellipse">
            <a:avLst/>
          </a:prstGeom>
          <a:solidFill>
            <a:srgbClr val="00E5FF"/>
          </a:solidFill>
          <a:ln/>
        </p:spPr>
      </p:sp>
      <p:sp>
        <p:nvSpPr>
          <p:cNvPr id="12" name="Shape 10"/>
          <p:cNvSpPr/>
          <p:nvPr/>
        </p:nvSpPr>
        <p:spPr>
          <a:xfrm>
            <a:off x="2487168" y="3063240"/>
            <a:ext cx="18288" cy="228600"/>
          </a:xfrm>
          <a:prstGeom prst="rect">
            <a:avLst/>
          </a:prstGeom>
          <a:solidFill>
            <a:srgbClr val="3A3A5C"/>
          </a:solidFill>
          <a:ln/>
        </p:spPr>
      </p:sp>
      <p:sp>
        <p:nvSpPr>
          <p:cNvPr id="13" name="Shape 11"/>
          <p:cNvSpPr/>
          <p:nvPr/>
        </p:nvSpPr>
        <p:spPr>
          <a:xfrm>
            <a:off x="2240280" y="3246120"/>
            <a:ext cx="1234440" cy="1005840"/>
          </a:xfrm>
          <a:prstGeom prst="roundRect">
            <a:avLst>
              <a:gd name="adj" fmla="val 7273"/>
            </a:avLst>
          </a:prstGeom>
          <a:solidFill>
            <a:srgbClr val="252540"/>
          </a:solidFill>
          <a:ln w="12700">
            <a:solidFill>
              <a:srgbClr val="00E5FF"/>
            </a:solidFill>
            <a:prstDash val="solid"/>
          </a:ln>
        </p:spPr>
      </p:sp>
      <p:sp>
        <p:nvSpPr>
          <p:cNvPr id="14" name="Text 12"/>
          <p:cNvSpPr/>
          <p:nvPr/>
        </p:nvSpPr>
        <p:spPr>
          <a:xfrm>
            <a:off x="2240280" y="3291840"/>
            <a:ext cx="1234440" cy="274320"/>
          </a:xfrm>
          <a:prstGeom prst="rect">
            <a:avLst/>
          </a:prstGeom>
          <a:noFill/>
          <a:ln/>
        </p:spPr>
        <p:txBody>
          <a:bodyPr wrap="square" rtlCol="0" anchor="ctr"/>
          <a:lstStyle/>
          <a:p>
            <a:pPr algn="ctr" indent="0" marL="0">
              <a:buNone/>
            </a:pPr>
            <a:r>
              <a:rPr lang="en-US" sz="1400" b="1" dirty="0">
                <a:solidFill>
                  <a:srgbClr val="00E5FF"/>
                </a:solidFill>
                <a:latin typeface="Arial" pitchFamily="34" charset="0"/>
                <a:ea typeface="Arial" pitchFamily="34" charset="-122"/>
                <a:cs typeface="Arial" pitchFamily="34" charset="-120"/>
              </a:rPr>
              <a:t>2023</a:t>
            </a:r>
            <a:endParaRPr lang="en-US" sz="1400" dirty="0"/>
          </a:p>
        </p:txBody>
      </p:sp>
      <p:sp>
        <p:nvSpPr>
          <p:cNvPr id="15" name="Text 13"/>
          <p:cNvSpPr/>
          <p:nvPr/>
        </p:nvSpPr>
        <p:spPr>
          <a:xfrm>
            <a:off x="2240280" y="352044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GPT-4 + plugins</a:t>
            </a:r>
            <a:endParaRPr lang="en-US" sz="1000" dirty="0"/>
          </a:p>
        </p:txBody>
      </p:sp>
      <p:sp>
        <p:nvSpPr>
          <p:cNvPr id="16" name="Text 14"/>
          <p:cNvSpPr/>
          <p:nvPr/>
        </p:nvSpPr>
        <p:spPr>
          <a:xfrm>
            <a:off x="2240280" y="379476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Models gain tool-use capabilities</a:t>
            </a:r>
            <a:endParaRPr lang="en-US" sz="900" dirty="0"/>
          </a:p>
        </p:txBody>
      </p:sp>
      <p:sp>
        <p:nvSpPr>
          <p:cNvPr id="17" name="Shape 15"/>
          <p:cNvSpPr/>
          <p:nvPr/>
        </p:nvSpPr>
        <p:spPr>
          <a:xfrm>
            <a:off x="3703320" y="2834640"/>
            <a:ext cx="256032" cy="256032"/>
          </a:xfrm>
          <a:prstGeom prst="ellipse">
            <a:avLst/>
          </a:prstGeom>
          <a:solidFill>
            <a:srgbClr val="00E5FF"/>
          </a:solidFill>
          <a:ln/>
        </p:spPr>
      </p:sp>
      <p:sp>
        <p:nvSpPr>
          <p:cNvPr id="18" name="Shape 16"/>
          <p:cNvSpPr/>
          <p:nvPr/>
        </p:nvSpPr>
        <p:spPr>
          <a:xfrm>
            <a:off x="3813048" y="2560320"/>
            <a:ext cx="18288" cy="274320"/>
          </a:xfrm>
          <a:prstGeom prst="rect">
            <a:avLst/>
          </a:prstGeom>
          <a:solidFill>
            <a:srgbClr val="3A3A5C"/>
          </a:solidFill>
          <a:ln/>
        </p:spPr>
      </p:sp>
      <p:sp>
        <p:nvSpPr>
          <p:cNvPr id="19" name="Shape 17"/>
          <p:cNvSpPr/>
          <p:nvPr/>
        </p:nvSpPr>
        <p:spPr>
          <a:xfrm>
            <a:off x="3566160" y="1463040"/>
            <a:ext cx="1234440" cy="1005840"/>
          </a:xfrm>
          <a:prstGeom prst="roundRect">
            <a:avLst>
              <a:gd name="adj" fmla="val 7273"/>
            </a:avLst>
          </a:prstGeom>
          <a:solidFill>
            <a:srgbClr val="252540"/>
          </a:solidFill>
          <a:ln w="12700">
            <a:solidFill>
              <a:srgbClr val="00E5FF"/>
            </a:solidFill>
            <a:prstDash val="solid"/>
          </a:ln>
        </p:spPr>
      </p:sp>
      <p:sp>
        <p:nvSpPr>
          <p:cNvPr id="20" name="Text 18"/>
          <p:cNvSpPr/>
          <p:nvPr/>
        </p:nvSpPr>
        <p:spPr>
          <a:xfrm>
            <a:off x="3566160" y="1508760"/>
            <a:ext cx="1234440" cy="274320"/>
          </a:xfrm>
          <a:prstGeom prst="rect">
            <a:avLst/>
          </a:prstGeom>
          <a:noFill/>
          <a:ln/>
        </p:spPr>
        <p:txBody>
          <a:bodyPr wrap="square" rtlCol="0" anchor="ctr"/>
          <a:lstStyle/>
          <a:p>
            <a:pPr algn="ctr" indent="0" marL="0">
              <a:buNone/>
            </a:pPr>
            <a:r>
              <a:rPr lang="en-US" sz="1400" b="1" dirty="0">
                <a:solidFill>
                  <a:srgbClr val="00E5FF"/>
                </a:solidFill>
                <a:latin typeface="Arial" pitchFamily="34" charset="0"/>
                <a:ea typeface="Arial" pitchFamily="34" charset="-122"/>
                <a:cs typeface="Arial" pitchFamily="34" charset="-120"/>
              </a:rPr>
              <a:t>2024</a:t>
            </a:r>
            <a:endParaRPr lang="en-US" sz="1400" dirty="0"/>
          </a:p>
        </p:txBody>
      </p:sp>
      <p:sp>
        <p:nvSpPr>
          <p:cNvPr id="21" name="Text 19"/>
          <p:cNvSpPr/>
          <p:nvPr/>
        </p:nvSpPr>
        <p:spPr>
          <a:xfrm>
            <a:off x="3566160" y="173736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Multi-agent frameworks</a:t>
            </a:r>
            <a:endParaRPr lang="en-US" sz="1000" dirty="0"/>
          </a:p>
        </p:txBody>
      </p:sp>
      <p:sp>
        <p:nvSpPr>
          <p:cNvPr id="22" name="Text 20"/>
          <p:cNvSpPr/>
          <p:nvPr/>
        </p:nvSpPr>
        <p:spPr>
          <a:xfrm>
            <a:off x="3566160" y="201168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CrewAI, AutoGen, LangGraph emerge</a:t>
            </a:r>
            <a:endParaRPr lang="en-US" sz="900" dirty="0"/>
          </a:p>
        </p:txBody>
      </p:sp>
      <p:sp>
        <p:nvSpPr>
          <p:cNvPr id="23" name="Shape 21"/>
          <p:cNvSpPr/>
          <p:nvPr/>
        </p:nvSpPr>
        <p:spPr>
          <a:xfrm>
            <a:off x="5029200" y="2834640"/>
            <a:ext cx="256032" cy="256032"/>
          </a:xfrm>
          <a:prstGeom prst="ellipse">
            <a:avLst/>
          </a:prstGeom>
          <a:solidFill>
            <a:srgbClr val="00E5FF"/>
          </a:solidFill>
          <a:ln/>
        </p:spPr>
      </p:sp>
      <p:sp>
        <p:nvSpPr>
          <p:cNvPr id="24" name="Shape 22"/>
          <p:cNvSpPr/>
          <p:nvPr/>
        </p:nvSpPr>
        <p:spPr>
          <a:xfrm>
            <a:off x="5138928" y="3063240"/>
            <a:ext cx="18288" cy="228600"/>
          </a:xfrm>
          <a:prstGeom prst="rect">
            <a:avLst/>
          </a:prstGeom>
          <a:solidFill>
            <a:srgbClr val="3A3A5C"/>
          </a:solidFill>
          <a:ln/>
        </p:spPr>
      </p:sp>
      <p:sp>
        <p:nvSpPr>
          <p:cNvPr id="25" name="Shape 23"/>
          <p:cNvSpPr/>
          <p:nvPr/>
        </p:nvSpPr>
        <p:spPr>
          <a:xfrm>
            <a:off x="4892040" y="3246120"/>
            <a:ext cx="1234440" cy="1005840"/>
          </a:xfrm>
          <a:prstGeom prst="roundRect">
            <a:avLst>
              <a:gd name="adj" fmla="val 7273"/>
            </a:avLst>
          </a:prstGeom>
          <a:solidFill>
            <a:srgbClr val="252540"/>
          </a:solidFill>
          <a:ln w="12700">
            <a:solidFill>
              <a:srgbClr val="00E5FF"/>
            </a:solidFill>
            <a:prstDash val="solid"/>
          </a:ln>
        </p:spPr>
      </p:sp>
      <p:sp>
        <p:nvSpPr>
          <p:cNvPr id="26" name="Text 24"/>
          <p:cNvSpPr/>
          <p:nvPr/>
        </p:nvSpPr>
        <p:spPr>
          <a:xfrm>
            <a:off x="4892040" y="3291840"/>
            <a:ext cx="1234440" cy="274320"/>
          </a:xfrm>
          <a:prstGeom prst="rect">
            <a:avLst/>
          </a:prstGeom>
          <a:noFill/>
          <a:ln/>
        </p:spPr>
        <p:txBody>
          <a:bodyPr wrap="square" rtlCol="0" anchor="ctr"/>
          <a:lstStyle/>
          <a:p>
            <a:pPr algn="ctr" indent="0" marL="0">
              <a:buNone/>
            </a:pPr>
            <a:r>
              <a:rPr lang="en-US" sz="1400" b="1" dirty="0">
                <a:solidFill>
                  <a:srgbClr val="00E5FF"/>
                </a:solidFill>
                <a:latin typeface="Arial" pitchFamily="34" charset="0"/>
                <a:ea typeface="Arial" pitchFamily="34" charset="-122"/>
                <a:cs typeface="Arial" pitchFamily="34" charset="-120"/>
              </a:rPr>
              <a:t>2025</a:t>
            </a:r>
            <a:endParaRPr lang="en-US" sz="1400" dirty="0"/>
          </a:p>
        </p:txBody>
      </p:sp>
      <p:sp>
        <p:nvSpPr>
          <p:cNvPr id="27" name="Text 25"/>
          <p:cNvSpPr/>
          <p:nvPr/>
        </p:nvSpPr>
        <p:spPr>
          <a:xfrm>
            <a:off x="4892040" y="352044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Enterprise platforms</a:t>
            </a:r>
            <a:endParaRPr lang="en-US" sz="1000" dirty="0"/>
          </a:p>
        </p:txBody>
      </p:sp>
      <p:sp>
        <p:nvSpPr>
          <p:cNvPr id="28" name="Text 26"/>
          <p:cNvSpPr/>
          <p:nvPr/>
        </p:nvSpPr>
        <p:spPr>
          <a:xfrm>
            <a:off x="4892040" y="379476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Agent platforms hit production scale</a:t>
            </a:r>
            <a:endParaRPr lang="en-US" sz="900" dirty="0"/>
          </a:p>
        </p:txBody>
      </p:sp>
      <p:sp>
        <p:nvSpPr>
          <p:cNvPr id="29" name="Shape 27"/>
          <p:cNvSpPr/>
          <p:nvPr/>
        </p:nvSpPr>
        <p:spPr>
          <a:xfrm>
            <a:off x="6355080" y="2834640"/>
            <a:ext cx="256032" cy="256032"/>
          </a:xfrm>
          <a:prstGeom prst="ellipse">
            <a:avLst/>
          </a:prstGeom>
          <a:solidFill>
            <a:srgbClr val="00E5FF"/>
          </a:solidFill>
          <a:ln/>
        </p:spPr>
      </p:sp>
      <p:sp>
        <p:nvSpPr>
          <p:cNvPr id="30" name="Shape 28"/>
          <p:cNvSpPr/>
          <p:nvPr/>
        </p:nvSpPr>
        <p:spPr>
          <a:xfrm>
            <a:off x="6464808" y="2423160"/>
            <a:ext cx="18288" cy="411480"/>
          </a:xfrm>
          <a:prstGeom prst="rect">
            <a:avLst/>
          </a:prstGeom>
          <a:solidFill>
            <a:srgbClr val="3A3A5C"/>
          </a:solidFill>
          <a:ln/>
        </p:spPr>
      </p:sp>
      <p:sp>
        <p:nvSpPr>
          <p:cNvPr id="31" name="Shape 29"/>
          <p:cNvSpPr/>
          <p:nvPr/>
        </p:nvSpPr>
        <p:spPr>
          <a:xfrm>
            <a:off x="6217920" y="1325880"/>
            <a:ext cx="1234440" cy="1005840"/>
          </a:xfrm>
          <a:prstGeom prst="roundRect">
            <a:avLst>
              <a:gd name="adj" fmla="val 7273"/>
            </a:avLst>
          </a:prstGeom>
          <a:solidFill>
            <a:srgbClr val="252540"/>
          </a:solidFill>
          <a:ln w="12700">
            <a:solidFill>
              <a:srgbClr val="FF00E5"/>
            </a:solidFill>
            <a:prstDash val="solid"/>
          </a:ln>
        </p:spPr>
      </p:sp>
      <p:sp>
        <p:nvSpPr>
          <p:cNvPr id="32" name="Text 30"/>
          <p:cNvSpPr/>
          <p:nvPr/>
        </p:nvSpPr>
        <p:spPr>
          <a:xfrm>
            <a:off x="6217920" y="1371600"/>
            <a:ext cx="1234440" cy="274320"/>
          </a:xfrm>
          <a:prstGeom prst="rect">
            <a:avLst/>
          </a:prstGeom>
          <a:noFill/>
          <a:ln/>
        </p:spPr>
        <p:txBody>
          <a:bodyPr wrap="square" rtlCol="0" anchor="ctr"/>
          <a:lstStyle/>
          <a:p>
            <a:pPr algn="ctr" indent="0" marL="0">
              <a:buNone/>
            </a:pPr>
            <a:r>
              <a:rPr lang="en-US" sz="1400" b="1" dirty="0">
                <a:solidFill>
                  <a:srgbClr val="FF00E5"/>
                </a:solidFill>
                <a:latin typeface="Arial" pitchFamily="34" charset="0"/>
                <a:ea typeface="Arial" pitchFamily="34" charset="-122"/>
                <a:cs typeface="Arial" pitchFamily="34" charset="-120"/>
              </a:rPr>
              <a:t>2026</a:t>
            </a:r>
            <a:endParaRPr lang="en-US" sz="1400" dirty="0"/>
          </a:p>
        </p:txBody>
      </p:sp>
      <p:sp>
        <p:nvSpPr>
          <p:cNvPr id="33" name="Text 31"/>
          <p:cNvSpPr/>
          <p:nvPr/>
        </p:nvSpPr>
        <p:spPr>
          <a:xfrm>
            <a:off x="6217920" y="160020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Autonomous networks</a:t>
            </a:r>
            <a:endParaRPr lang="en-US" sz="1000" dirty="0"/>
          </a:p>
        </p:txBody>
      </p:sp>
      <p:sp>
        <p:nvSpPr>
          <p:cNvPr id="34" name="Text 32"/>
          <p:cNvSpPr/>
          <p:nvPr/>
        </p:nvSpPr>
        <p:spPr>
          <a:xfrm>
            <a:off x="6217920" y="187452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Agents coordinate without human loops</a:t>
            </a:r>
            <a:endParaRPr lang="en-US" sz="900" dirty="0"/>
          </a:p>
        </p:txBody>
      </p:sp>
      <p:sp>
        <p:nvSpPr>
          <p:cNvPr id="35" name="Shape 33"/>
          <p:cNvSpPr/>
          <p:nvPr/>
        </p:nvSpPr>
        <p:spPr>
          <a:xfrm>
            <a:off x="7680960" y="2834640"/>
            <a:ext cx="256032" cy="256032"/>
          </a:xfrm>
          <a:prstGeom prst="ellipse">
            <a:avLst/>
          </a:prstGeom>
          <a:solidFill>
            <a:srgbClr val="00E5FF"/>
          </a:solidFill>
          <a:ln/>
        </p:spPr>
      </p:sp>
      <p:sp>
        <p:nvSpPr>
          <p:cNvPr id="36" name="Shape 34"/>
          <p:cNvSpPr/>
          <p:nvPr/>
        </p:nvSpPr>
        <p:spPr>
          <a:xfrm>
            <a:off x="7790688" y="3063240"/>
            <a:ext cx="18288" cy="228600"/>
          </a:xfrm>
          <a:prstGeom prst="rect">
            <a:avLst/>
          </a:prstGeom>
          <a:solidFill>
            <a:srgbClr val="3A3A5C"/>
          </a:solidFill>
          <a:ln/>
        </p:spPr>
      </p:sp>
      <p:sp>
        <p:nvSpPr>
          <p:cNvPr id="37" name="Shape 35"/>
          <p:cNvSpPr/>
          <p:nvPr/>
        </p:nvSpPr>
        <p:spPr>
          <a:xfrm>
            <a:off x="7543800" y="3246120"/>
            <a:ext cx="1234440" cy="1005840"/>
          </a:xfrm>
          <a:prstGeom prst="roundRect">
            <a:avLst>
              <a:gd name="adj" fmla="val 7273"/>
            </a:avLst>
          </a:prstGeom>
          <a:solidFill>
            <a:srgbClr val="252540"/>
          </a:solidFill>
          <a:ln w="12700">
            <a:solidFill>
              <a:srgbClr val="FF00E5"/>
            </a:solidFill>
            <a:prstDash val="solid"/>
          </a:ln>
        </p:spPr>
      </p:sp>
      <p:sp>
        <p:nvSpPr>
          <p:cNvPr id="38" name="Text 36"/>
          <p:cNvSpPr/>
          <p:nvPr/>
        </p:nvSpPr>
        <p:spPr>
          <a:xfrm>
            <a:off x="7543800" y="3291840"/>
            <a:ext cx="1234440" cy="274320"/>
          </a:xfrm>
          <a:prstGeom prst="rect">
            <a:avLst/>
          </a:prstGeom>
          <a:noFill/>
          <a:ln/>
        </p:spPr>
        <p:txBody>
          <a:bodyPr wrap="square" rtlCol="0" anchor="ctr"/>
          <a:lstStyle/>
          <a:p>
            <a:pPr algn="ctr" indent="0" marL="0">
              <a:buNone/>
            </a:pPr>
            <a:r>
              <a:rPr lang="en-US" sz="1400" b="1" dirty="0">
                <a:solidFill>
                  <a:srgbClr val="FF00E5"/>
                </a:solidFill>
                <a:latin typeface="Arial" pitchFamily="34" charset="0"/>
                <a:ea typeface="Arial" pitchFamily="34" charset="-122"/>
                <a:cs typeface="Arial" pitchFamily="34" charset="-120"/>
              </a:rPr>
              <a:t>2027</a:t>
            </a:r>
            <a:endParaRPr lang="en-US" sz="1400" dirty="0"/>
          </a:p>
        </p:txBody>
      </p:sp>
      <p:sp>
        <p:nvSpPr>
          <p:cNvPr id="39" name="Text 37"/>
          <p:cNvSpPr/>
          <p:nvPr/>
        </p:nvSpPr>
        <p:spPr>
          <a:xfrm>
            <a:off x="7543800" y="3520440"/>
            <a:ext cx="1234440" cy="274320"/>
          </a:xfrm>
          <a:prstGeom prst="rect">
            <a:avLst/>
          </a:prstGeom>
          <a:noFill/>
          <a:ln/>
        </p:spPr>
        <p:txBody>
          <a:bodyPr wrap="square" rtlCol="0" anchor="ctr"/>
          <a:lstStyle/>
          <a:p>
            <a:pPr algn="ctr" indent="0" marL="0">
              <a:buNone/>
            </a:pPr>
            <a:r>
              <a:rPr lang="en-US" sz="1000" b="1" dirty="0">
                <a:solidFill>
                  <a:srgbClr val="FFFFFF"/>
                </a:solidFill>
                <a:latin typeface="Arial" pitchFamily="34" charset="0"/>
                <a:ea typeface="Arial" pitchFamily="34" charset="-122"/>
                <a:cs typeface="Arial" pitchFamily="34" charset="-120"/>
              </a:rPr>
              <a:t>Agent economies</a:t>
            </a:r>
            <a:endParaRPr lang="en-US" sz="1000" dirty="0"/>
          </a:p>
        </p:txBody>
      </p:sp>
      <p:sp>
        <p:nvSpPr>
          <p:cNvPr id="40" name="Text 38"/>
          <p:cNvSpPr/>
          <p:nvPr/>
        </p:nvSpPr>
        <p:spPr>
          <a:xfrm>
            <a:off x="7543800" y="3794760"/>
            <a:ext cx="1234440" cy="365760"/>
          </a:xfrm>
          <a:prstGeom prst="rect">
            <a:avLst/>
          </a:prstGeom>
          <a:noFill/>
          <a:ln/>
        </p:spPr>
        <p:txBody>
          <a:bodyPr wrap="square" rtlCol="0" anchor="ctr"/>
          <a:lstStyle/>
          <a:p>
            <a:pPr algn="ctr" indent="0" marL="0">
              <a:lnSpc>
                <a:spcPct val="110000"/>
              </a:lnSpc>
              <a:buNone/>
            </a:pPr>
            <a:r>
              <a:rPr lang="en-US" sz="900" dirty="0">
                <a:solidFill>
                  <a:srgbClr val="B0B0C0"/>
                </a:solidFill>
                <a:latin typeface="Arial" pitchFamily="34" charset="0"/>
                <a:ea typeface="Arial" pitchFamily="34" charset="-122"/>
                <a:cs typeface="Arial" pitchFamily="34" charset="-120"/>
              </a:rPr>
              <a:t>Agent-to-agent service marketplaces</a:t>
            </a:r>
            <a:endParaRPr lang="en-US" sz="900" dirty="0"/>
          </a:p>
        </p:txBody>
      </p:sp>
      <p:sp>
        <p:nvSpPr>
          <p:cNvPr id="41" name="Text 39"/>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Architecture Comparison</a:t>
            </a:r>
            <a:endParaRPr lang="en-US" sz="2800" dirty="0"/>
          </a:p>
        </p:txBody>
      </p:sp>
      <p:sp>
        <p:nvSpPr>
          <p:cNvPr id="3" name="Shape 1"/>
          <p:cNvSpPr/>
          <p:nvPr/>
        </p:nvSpPr>
        <p:spPr>
          <a:xfrm>
            <a:off x="548640" y="868680"/>
            <a:ext cx="2560320" cy="36576"/>
          </a:xfrm>
          <a:prstGeom prst="rect">
            <a:avLst/>
          </a:prstGeom>
          <a:solidFill>
            <a:srgbClr val="00E5FF"/>
          </a:solidFill>
          <a:ln/>
        </p:spPr>
      </p:sp>
      <p:graphicFrame>
        <p:nvGraphicFramePr>
          <p:cNvPr id="9" name="Table 0"/>
          <p:cNvGraphicFramePr>
            <a:graphicFrameLocks noGrp="1"/>
          </p:cNvGraphicFramePr>
          <p:nvPr>
            <p:extLst>
              <p:ext uri="{D42A27DB-BD31-4B8C-83A1-F6EECF244321}">
                <p14:modId xmlns:p14="http://schemas.microsoft.com/office/powerpoint/2010/main" val="1579011935"/>
              </p:ext>
            </p:extLst>
          </p:nvPr>
        </p:nvGraphicFramePr>
        <p:xfrm>
          <a:off x="548640" y="1188720"/>
          <a:ext cx="8046720" cy="914400"/>
        </p:xfrm>
        <a:graphic>
          <a:graphicData uri="http://schemas.openxmlformats.org/drawingml/2006/table">
            <a:tbl>
              <a:tblPr/>
              <a:tblGrid>
                <a:gridCol w="2011680"/>
                <a:gridCol w="2011680"/>
                <a:gridCol w="2011680"/>
                <a:gridCol w="2011680"/>
              </a:tblGrid>
              <a:tr h="457200">
                <a:tc>
                  <a:txBody>
                    <a:bodyPr/>
                    <a:lstStyle/>
                    <a:p>
                      <a:pPr algn="ctr" indent="0" marL="0">
                        <a:buNone/>
                      </a:pPr>
                      <a:r>
                        <a:rPr lang="en-US" sz="1300" b="1" dirty="0">
                          <a:solidFill>
                            <a:srgbClr val="0D0D1A"/>
                          </a:solidFill>
                          <a:latin typeface="Arial" pitchFamily="34" charset="0"/>
                          <a:ea typeface="Arial" pitchFamily="34" charset="-122"/>
                          <a:cs typeface="Arial" pitchFamily="34" charset="-120"/>
                        </a:rPr>
                        <a:t>Attribute</a:t>
                      </a:r>
                      <a:endParaRPr lang="en-US" sz="13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00E5FF"/>
                    </a:solidFill>
                  </a:tcPr>
                </a:tc>
                <a:tc>
                  <a:txBody>
                    <a:bodyPr/>
                    <a:lstStyle/>
                    <a:p>
                      <a:pPr algn="ctr" indent="0" marL="0">
                        <a:buNone/>
                      </a:pPr>
                      <a:r>
                        <a:rPr lang="en-US" sz="1300" b="1" dirty="0">
                          <a:solidFill>
                            <a:srgbClr val="0D0D1A"/>
                          </a:solidFill>
                          <a:latin typeface="Arial" pitchFamily="34" charset="0"/>
                          <a:ea typeface="Arial" pitchFamily="34" charset="-122"/>
                          <a:cs typeface="Arial" pitchFamily="34" charset="-120"/>
                        </a:rPr>
                        <a:t>Single Agent</a:t>
                      </a:r>
                      <a:endParaRPr lang="en-US" sz="13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00E5FF"/>
                    </a:solidFill>
                  </a:tcPr>
                </a:tc>
                <a:tc>
                  <a:txBody>
                    <a:bodyPr/>
                    <a:lstStyle/>
                    <a:p>
                      <a:pPr algn="ctr" indent="0" marL="0">
                        <a:buNone/>
                      </a:pPr>
                      <a:r>
                        <a:rPr lang="en-US" sz="1300" b="1" dirty="0">
                          <a:solidFill>
                            <a:srgbClr val="0D0D1A"/>
                          </a:solidFill>
                          <a:latin typeface="Arial" pitchFamily="34" charset="0"/>
                          <a:ea typeface="Arial" pitchFamily="34" charset="-122"/>
                          <a:cs typeface="Arial" pitchFamily="34" charset="-120"/>
                        </a:rPr>
                        <a:t>Multi-Agent</a:t>
                      </a:r>
                      <a:endParaRPr lang="en-US" sz="13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00E5FF"/>
                    </a:solidFill>
                  </a:tcPr>
                </a:tc>
                <a:tc>
                  <a:txBody>
                    <a:bodyPr/>
                    <a:lstStyle/>
                    <a:p>
                      <a:pPr algn="ctr" indent="0" marL="0">
                        <a:buNone/>
                      </a:pPr>
                      <a:r>
                        <a:rPr lang="en-US" sz="1300" b="1" dirty="0">
                          <a:solidFill>
                            <a:srgbClr val="0D0D1A"/>
                          </a:solidFill>
                          <a:latin typeface="Arial" pitchFamily="34" charset="0"/>
                          <a:ea typeface="Arial" pitchFamily="34" charset="-122"/>
                          <a:cs typeface="Arial" pitchFamily="34" charset="-120"/>
                        </a:rPr>
                        <a:t>Swarm</a:t>
                      </a:r>
                      <a:endParaRPr lang="en-US" sz="13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00E5FF"/>
                    </a:solidFill>
                  </a:tcPr>
                </a:tc>
              </a:tr>
              <a:tr h="457200">
                <a:tc>
                  <a:txBody>
                    <a:bodyPr/>
                    <a:lstStyle/>
                    <a:p>
                      <a:pPr algn="l" indent="0" marL="0">
                        <a:buNone/>
                      </a:pPr>
                      <a:r>
                        <a:rPr lang="en-US" sz="1200" dirty="0">
                          <a:solidFill>
                            <a:srgbClr val="FFFFFF"/>
                          </a:solidFill>
                          <a:latin typeface="Arial" pitchFamily="34" charset="0"/>
                          <a:ea typeface="Arial" pitchFamily="34" charset="-122"/>
                          <a:cs typeface="Arial" pitchFamily="34" charset="-120"/>
                        </a:rPr>
                        <a:t>Complexity</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Low</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Medium</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High</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r>
              <a:tr h="457200">
                <a:tc>
                  <a:txBody>
                    <a:bodyPr/>
                    <a:lstStyle/>
                    <a:p>
                      <a:pPr algn="l" indent="0" marL="0">
                        <a:buNone/>
                      </a:pPr>
                      <a:r>
                        <a:rPr lang="en-US" sz="1200" dirty="0">
                          <a:solidFill>
                            <a:srgbClr val="FFFFFF"/>
                          </a:solidFill>
                          <a:latin typeface="Arial" pitchFamily="34" charset="0"/>
                          <a:ea typeface="Arial" pitchFamily="34" charset="-122"/>
                          <a:cs typeface="Arial" pitchFamily="34" charset="-120"/>
                        </a:rPr>
                        <a:t>Reliability</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High</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Medium-High</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Variable</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r>
              <a:tr h="457200">
                <a:tc>
                  <a:txBody>
                    <a:bodyPr/>
                    <a:lstStyle/>
                    <a:p>
                      <a:pPr algn="l" indent="0" marL="0">
                        <a:buNone/>
                      </a:pPr>
                      <a:r>
                        <a:rPr lang="en-US" sz="1200" dirty="0">
                          <a:solidFill>
                            <a:srgbClr val="FFFFFF"/>
                          </a:solidFill>
                          <a:latin typeface="Arial" pitchFamily="34" charset="0"/>
                          <a:ea typeface="Arial" pitchFamily="34" charset="-122"/>
                          <a:cs typeface="Arial" pitchFamily="34" charset="-120"/>
                        </a:rPr>
                        <a:t>Scalability</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Limited</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Good</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Excellent</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r>
              <a:tr h="457200">
                <a:tc>
                  <a:txBody>
                    <a:bodyPr/>
                    <a:lstStyle/>
                    <a:p>
                      <a:pPr algn="l" indent="0" marL="0">
                        <a:buNone/>
                      </a:pPr>
                      <a:r>
                        <a:rPr lang="en-US" sz="1200" dirty="0">
                          <a:solidFill>
                            <a:srgbClr val="FFFFFF"/>
                          </a:solidFill>
                          <a:latin typeface="Arial" pitchFamily="34" charset="0"/>
                          <a:ea typeface="Arial" pitchFamily="34" charset="-122"/>
                          <a:cs typeface="Arial" pitchFamily="34" charset="-120"/>
                        </a:rPr>
                        <a:t>Cost per task</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$0.02–0.10</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$0.15–0.80</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$0.50–3.00</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1E1E38"/>
                    </a:solidFill>
                  </a:tcPr>
                </a:tc>
              </a:tr>
              <a:tr h="594360">
                <a:tc>
                  <a:txBody>
                    <a:bodyPr/>
                    <a:lstStyle/>
                    <a:p>
                      <a:pPr algn="l" indent="0" marL="0">
                        <a:buNone/>
                      </a:pPr>
                      <a:r>
                        <a:rPr lang="en-US" sz="1200" dirty="0">
                          <a:solidFill>
                            <a:srgbClr val="FFFFFF"/>
                          </a:solidFill>
                          <a:latin typeface="Arial" pitchFamily="34" charset="0"/>
                          <a:ea typeface="Arial" pitchFamily="34" charset="-122"/>
                          <a:cs typeface="Arial" pitchFamily="34" charset="-120"/>
                        </a:rPr>
                        <a:t>Best use case</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Focused workflows</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Complex pipelines</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c>
                  <a:txBody>
                    <a:bodyPr/>
                    <a:lstStyle/>
                    <a:p>
                      <a:pPr algn="ctr" indent="0" marL="0">
                        <a:buNone/>
                      </a:pPr>
                      <a:r>
                        <a:rPr lang="en-US" sz="1200" dirty="0">
                          <a:solidFill>
                            <a:srgbClr val="FFFFFF"/>
                          </a:solidFill>
                          <a:latin typeface="Arial" pitchFamily="34" charset="0"/>
                          <a:ea typeface="Arial" pitchFamily="34" charset="-122"/>
                          <a:cs typeface="Arial" pitchFamily="34" charset="-120"/>
                        </a:rPr>
                        <a:t>Emergent problem-solving</a:t>
                      </a:r>
                      <a:endParaRPr lang="en-US" sz="1200" dirty="0">
                        <a:latin typeface="Arial" charset="0"/>
                        <a:ea typeface="Arial" charset="0"/>
                        <a:cs typeface="Arial" charset="0"/>
                      </a:endParaRPr>
                    </a:p>
                  </a:txBody>
                  <a:tcPr marL="91440" marR="91440" marT="45720" marB="45720" anchor="ctr">
                    <a:lnL w="6350" cap="flat" cmpd="sng" algn="ctr">
                      <a:solidFill>
                        <a:srgbClr val="3A3A5C"/>
                      </a:solidFill>
                      <a:prstDash val="solid"/>
                      <a:round/>
                      <a:headEnd type="none" w="med" len="med"/>
                      <a:tailEnd type="none" w="med" len="med"/>
                    </a:lnL>
                    <a:lnR w="6350" cap="flat" cmpd="sng" algn="ctr">
                      <a:solidFill>
                        <a:srgbClr val="3A3A5C"/>
                      </a:solidFill>
                      <a:prstDash val="solid"/>
                      <a:round/>
                      <a:headEnd type="none" w="med" len="med"/>
                      <a:tailEnd type="none" w="med" len="med"/>
                    </a:lnR>
                    <a:lnT w="6350" cap="flat" cmpd="sng" algn="ctr">
                      <a:solidFill>
                        <a:srgbClr val="3A3A5C"/>
                      </a:solidFill>
                      <a:prstDash val="solid"/>
                      <a:round/>
                      <a:headEnd type="none" w="med" len="med"/>
                      <a:tailEnd type="none" w="med" len="med"/>
                    </a:lnT>
                    <a:lnB w="6350" cap="flat" cmpd="sng" algn="ctr">
                      <a:solidFill>
                        <a:srgbClr val="3A3A5C"/>
                      </a:solidFill>
                      <a:prstDash val="solid"/>
                      <a:round/>
                      <a:headEnd type="none" w="med" len="med"/>
                      <a:tailEnd type="none" w="med" len="med"/>
                    </a:lnB>
                    <a:solidFill>
                      <a:srgbClr val="252540"/>
                    </a:solidFill>
                  </a:tcPr>
                </a:tc>
              </a:tr>
            </a:tbl>
          </a:graphicData>
        </a:graphic>
      </p:graphicFrame>
      <p:sp>
        <p:nvSpPr>
          <p:cNvPr id="5" name="Text 2"/>
          <p:cNvSpPr/>
          <p:nvPr/>
        </p:nvSpPr>
        <p:spPr>
          <a:xfrm>
            <a:off x="548640" y="4206240"/>
            <a:ext cx="8046720" cy="548640"/>
          </a:xfrm>
          <a:prstGeom prst="rect">
            <a:avLst/>
          </a:prstGeom>
          <a:noFill/>
          <a:ln/>
        </p:spPr>
        <p:txBody>
          <a:bodyPr wrap="square" rtlCol="0" anchor="ctr"/>
          <a:lstStyle/>
          <a:p>
            <a:pPr indent="0" marL="0">
              <a:lnSpc>
                <a:spcPct val="130000"/>
              </a:lnSpc>
              <a:buNone/>
            </a:pPr>
            <a:r>
              <a:rPr lang="en-US" sz="1200" i="1" dirty="0">
                <a:solidFill>
                  <a:srgbClr val="B0B0C0"/>
                </a:solidFill>
                <a:latin typeface="Arial" pitchFamily="34" charset="0"/>
                <a:ea typeface="Arial" pitchFamily="34" charset="-122"/>
                <a:cs typeface="Arial" pitchFamily="34" charset="-120"/>
              </a:rPr>
              <a:t>Single agents excel at focused tasks. Multi-agent systems handle complex, multi-step workflows. Swarm architectures are emerging for open-ended, exploratory problem-solving.</a:t>
            </a:r>
            <a:endParaRPr lang="en-US" sz="1200" dirty="0"/>
          </a:p>
        </p:txBody>
      </p:sp>
      <p:sp>
        <p:nvSpPr>
          <p:cNvPr id="6" name="Text 3"/>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D0D1A"/>
        </a:solidFill>
      </p:bgPr>
    </p:bg>
    <p:spTree>
      <p:nvGrpSpPr>
        <p:cNvPr id="1" name=""/>
        <p:cNvGrpSpPr/>
        <p:nvPr/>
      </p:nvGrpSpPr>
      <p:grpSpPr>
        <a:xfrm>
          <a:off x="0" y="0"/>
          <a:ext cx="0" cy="0"/>
          <a:chOff x="0" y="0"/>
          <a:chExt cx="0" cy="0"/>
        </a:xfrm>
      </p:grpSpPr>
      <p:sp>
        <p:nvSpPr>
          <p:cNvPr id="2" name="Text 0"/>
          <p:cNvSpPr/>
          <p:nvPr/>
        </p:nvSpPr>
        <p:spPr>
          <a:xfrm>
            <a:off x="548640" y="274320"/>
            <a:ext cx="8046720" cy="548640"/>
          </a:xfrm>
          <a:prstGeom prst="rect">
            <a:avLst/>
          </a:prstGeom>
          <a:noFill/>
          <a:ln/>
        </p:spPr>
        <p:txBody>
          <a:bodyPr wrap="square" rtlCol="0" anchor="ctr"/>
          <a:lstStyle/>
          <a:p>
            <a:pPr indent="0" marL="0">
              <a:buNone/>
            </a:pPr>
            <a:r>
              <a:rPr lang="en-US" sz="2800" b="1" dirty="0">
                <a:solidFill>
                  <a:srgbClr val="00E5FF"/>
                </a:solidFill>
                <a:latin typeface="Arial" pitchFamily="34" charset="0"/>
                <a:ea typeface="Arial" pitchFamily="34" charset="-122"/>
                <a:cs typeface="Arial" pitchFamily="34" charset="-120"/>
              </a:rPr>
              <a:t>Agent Capability Growth (2023–2027)</a:t>
            </a:r>
            <a:endParaRPr lang="en-US" sz="2800" dirty="0"/>
          </a:p>
        </p:txBody>
      </p:sp>
      <p:sp>
        <p:nvSpPr>
          <p:cNvPr id="3" name="Shape 1"/>
          <p:cNvSpPr/>
          <p:nvPr/>
        </p:nvSpPr>
        <p:spPr>
          <a:xfrm>
            <a:off x="548640" y="868680"/>
            <a:ext cx="3657600" cy="36576"/>
          </a:xfrm>
          <a:prstGeom prst="rect">
            <a:avLst/>
          </a:prstGeom>
          <a:solidFill>
            <a:srgbClr val="00E5FF"/>
          </a:solidFill>
          <a:ln/>
        </p:spPr>
      </p:sp>
      <p:graphicFrame>
        <p:nvGraphicFramePr>
          <p:cNvPr id="4" name="Chart 0" descr=""/>
          <p:cNvGraphicFramePr/>
          <p:nvPr/>
        </p:nvGraphicFramePr>
        <p:xfrm>
          <a:off x="548640" y="1188720"/>
          <a:ext cx="8046720" cy="347472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4663440"/>
            <a:ext cx="8229600" cy="274320"/>
          </a:xfrm>
          <a:prstGeom prst="rect">
            <a:avLst/>
          </a:prstGeom>
          <a:noFill/>
          <a:ln/>
        </p:spPr>
        <p:txBody>
          <a:bodyPr wrap="square" rtlCol="0" anchor="ctr"/>
          <a:lstStyle/>
          <a:p>
            <a:pPr algn="r" indent="0" marL="0">
              <a:buNone/>
            </a:pPr>
            <a:r>
              <a:rPr lang="en-US" sz="900" dirty="0">
                <a:solidFill>
                  <a:srgbClr val="B0B0C0"/>
                </a:solidFill>
                <a:latin typeface="Arial" pitchFamily="34" charset="0"/>
                <a:ea typeface="Arial" pitchFamily="34" charset="-122"/>
                <a:cs typeface="Arial" pitchFamily="34" charset="-120"/>
              </a:rPr>
              <a:t>The Future of AI Agents  |  F = forecast</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15</Slides>
  <Notes>15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Future of AI Agents</dc:title>
  <dc:subject>From Automation to Autonomous Intelligence</dc:subject>
  <dc:creator>Generated with a one-shot workflow</dc:creator>
  <cp:lastModifiedBy>Generated with a one-shot workflow</cp:lastModifiedBy>
  <cp:revision>1</cp:revision>
  <dcterms:created xsi:type="dcterms:W3CDTF">2026-04-05T03:45:36Z</dcterms:created>
  <dcterms:modified xsi:type="dcterms:W3CDTF">2026-04-05T03:45:36Z</dcterms:modified>
</cp:coreProperties>
</file>